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notesSlides/notesSlide10.xml" ContentType="application/vnd.openxmlformats-officedocument.presentationml.notesSlide+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3"/>
  </p:notesMasterIdLst>
  <p:sldIdLst>
    <p:sldId id="257" r:id="rId2"/>
    <p:sldId id="258" r:id="rId3"/>
    <p:sldId id="259" r:id="rId4"/>
    <p:sldId id="260" r:id="rId5"/>
    <p:sldId id="261" r:id="rId6"/>
    <p:sldId id="262" r:id="rId7"/>
    <p:sldId id="264" r:id="rId8"/>
    <p:sldId id="265" r:id="rId9"/>
    <p:sldId id="267" r:id="rId10"/>
    <p:sldId id="268" r:id="rId11"/>
    <p:sldId id="285" r:id="rId12"/>
    <p:sldId id="279" r:id="rId13"/>
    <p:sldId id="280" r:id="rId14"/>
    <p:sldId id="281" r:id="rId15"/>
    <p:sldId id="282" r:id="rId16"/>
    <p:sldId id="283" r:id="rId17"/>
    <p:sldId id="276" r:id="rId18"/>
    <p:sldId id="277" r:id="rId19"/>
    <p:sldId id="278" r:id="rId20"/>
    <p:sldId id="287" r:id="rId21"/>
    <p:sldId id="290" r:id="rId22"/>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ไม่มีลักษณะ ไม่มีเส้นตาราง">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ลักษณะสีปานกลาง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2746" autoAdjust="0"/>
  </p:normalViewPr>
  <p:slideViewPr>
    <p:cSldViewPr>
      <p:cViewPr varScale="1">
        <p:scale>
          <a:sx n="61" d="100"/>
          <a:sy n="61" d="100"/>
        </p:scale>
        <p:origin x="-162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Microsoft_Office_Excel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___Microsoft_Office_Excel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h-TH"/>
  <c:style val="40"/>
  <c:chart>
    <c:autoTitleDeleted val="1"/>
    <c:plotArea>
      <c:layout/>
      <c:barChart>
        <c:barDir val="col"/>
        <c:grouping val="clustered"/>
        <c:ser>
          <c:idx val="0"/>
          <c:order val="0"/>
          <c:tx>
            <c:strRef>
              <c:f>Sheet1!$B$1</c:f>
              <c:strCache>
                <c:ptCount val="1"/>
                <c:pt idx="0">
                  <c:v>คอลัมน์1</c:v>
                </c:pt>
              </c:strCache>
            </c:strRef>
          </c:tx>
          <c:dLbls>
            <c:dLbl>
              <c:idx val="0"/>
              <c:layout/>
              <c:tx>
                <c:rich>
                  <a:bodyPr/>
                  <a:lstStyle/>
                  <a:p>
                    <a:r>
                      <a:rPr lang="en-US" sz="2400" smtClean="0">
                        <a:latin typeface="Browallia New" pitchFamily="34" charset="-34"/>
                        <a:cs typeface="Browallia New" pitchFamily="34" charset="-34"/>
                      </a:rPr>
                      <a:t>11 (43%)</a:t>
                    </a:r>
                    <a:endParaRPr lang="en-US" sz="2400">
                      <a:latin typeface="Browallia New" pitchFamily="34" charset="-34"/>
                      <a:cs typeface="Browallia New" pitchFamily="34" charset="-34"/>
                    </a:endParaRPr>
                  </a:p>
                </c:rich>
              </c:tx>
              <c:showVal val="1"/>
            </c:dLbl>
            <c:dLbl>
              <c:idx val="1"/>
              <c:layout/>
              <c:tx>
                <c:rich>
                  <a:bodyPr/>
                  <a:lstStyle/>
                  <a:p>
                    <a:r>
                      <a:rPr lang="en-US" sz="2400" smtClean="0">
                        <a:latin typeface="Browallia New" pitchFamily="34" charset="-34"/>
                        <a:cs typeface="Browallia New" pitchFamily="34" charset="-34"/>
                      </a:rPr>
                      <a:t>15 (57%)</a:t>
                    </a:r>
                    <a:endParaRPr lang="en-US" sz="2400" dirty="0">
                      <a:latin typeface="Browallia New" pitchFamily="34" charset="-34"/>
                      <a:cs typeface="Browallia New" pitchFamily="34" charset="-34"/>
                    </a:endParaRPr>
                  </a:p>
                </c:rich>
              </c:tx>
              <c:showVal val="1"/>
            </c:dLbl>
            <c:txPr>
              <a:bodyPr/>
              <a:lstStyle/>
              <a:p>
                <a:pPr>
                  <a:defRPr sz="2400">
                    <a:latin typeface="Browallia New" pitchFamily="34" charset="-34"/>
                    <a:cs typeface="Browallia New" pitchFamily="34" charset="-34"/>
                  </a:defRPr>
                </a:pPr>
                <a:endParaRPr lang="th-TH"/>
              </a:p>
            </c:txPr>
            <c:showVal val="1"/>
          </c:dLbls>
          <c:cat>
            <c:strRef>
              <c:f>Sheet1!$A$2:$A$3</c:f>
              <c:strCache>
                <c:ptCount val="2"/>
                <c:pt idx="0">
                  <c:v>Male</c:v>
                </c:pt>
                <c:pt idx="1">
                  <c:v>Female</c:v>
                </c:pt>
              </c:strCache>
            </c:strRef>
          </c:cat>
          <c:val>
            <c:numRef>
              <c:f>Sheet1!$B$2:$B$3</c:f>
              <c:numCache>
                <c:formatCode>General</c:formatCode>
                <c:ptCount val="2"/>
                <c:pt idx="0">
                  <c:v>11</c:v>
                </c:pt>
                <c:pt idx="1">
                  <c:v>15</c:v>
                </c:pt>
              </c:numCache>
            </c:numRef>
          </c:val>
        </c:ser>
        <c:dLbls>
          <c:showVal val="1"/>
        </c:dLbls>
        <c:axId val="86064512"/>
        <c:axId val="86066688"/>
      </c:barChart>
      <c:catAx>
        <c:axId val="86064512"/>
        <c:scaling>
          <c:orientation val="minMax"/>
        </c:scaling>
        <c:axPos val="b"/>
        <c:title>
          <c:tx>
            <c:rich>
              <a:bodyPr/>
              <a:lstStyle/>
              <a:p>
                <a:pPr>
                  <a:defRPr/>
                </a:pPr>
                <a:r>
                  <a:rPr lang="en-US" dirty="0" smtClean="0"/>
                  <a:t>Gender</a:t>
                </a:r>
                <a:endParaRPr lang="th-TH" dirty="0"/>
              </a:p>
            </c:rich>
          </c:tx>
          <c:layout/>
        </c:title>
        <c:tickLblPos val="nextTo"/>
        <c:crossAx val="86066688"/>
        <c:crosses val="autoZero"/>
        <c:auto val="1"/>
        <c:lblAlgn val="ctr"/>
        <c:lblOffset val="100"/>
      </c:catAx>
      <c:valAx>
        <c:axId val="86066688"/>
        <c:scaling>
          <c:orientation val="minMax"/>
        </c:scaling>
        <c:axPos val="l"/>
        <c:majorGridlines/>
        <c:title>
          <c:tx>
            <c:rich>
              <a:bodyPr rot="0" vert="horz"/>
              <a:lstStyle/>
              <a:p>
                <a:pPr>
                  <a:defRPr/>
                </a:pPr>
                <a:r>
                  <a:rPr lang="en-US" dirty="0" smtClean="0"/>
                  <a:t>number</a:t>
                </a:r>
                <a:r>
                  <a:rPr lang="th-TH" dirty="0" smtClean="0"/>
                  <a:t> (</a:t>
                </a:r>
                <a:r>
                  <a:rPr lang="en-US" dirty="0" smtClean="0"/>
                  <a:t>person</a:t>
                </a:r>
                <a:r>
                  <a:rPr lang="th-TH" dirty="0" smtClean="0"/>
                  <a:t>)</a:t>
                </a:r>
                <a:endParaRPr lang="th-TH" dirty="0"/>
              </a:p>
            </c:rich>
          </c:tx>
          <c:layout/>
        </c:title>
        <c:numFmt formatCode="General" sourceLinked="1"/>
        <c:tickLblPos val="nextTo"/>
        <c:crossAx val="86064512"/>
        <c:crosses val="autoZero"/>
        <c:crossBetween val="between"/>
      </c:valAx>
    </c:plotArea>
    <c:plotVisOnly val="1"/>
  </c:chart>
  <c:txPr>
    <a:bodyPr/>
    <a:lstStyle/>
    <a:p>
      <a:pPr>
        <a:defRPr sz="1800"/>
      </a:pPr>
      <a:endParaRPr lang="th-TH"/>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th-TH"/>
  <c:style val="40"/>
  <c:chart>
    <c:autoTitleDeleted val="1"/>
    <c:plotArea>
      <c:layout/>
      <c:barChart>
        <c:barDir val="col"/>
        <c:grouping val="clustered"/>
        <c:ser>
          <c:idx val="0"/>
          <c:order val="0"/>
          <c:tx>
            <c:strRef>
              <c:f>Sheet1!$B$1</c:f>
              <c:strCache>
                <c:ptCount val="1"/>
                <c:pt idx="0">
                  <c:v>ชุดข้อมูล 1</c:v>
                </c:pt>
              </c:strCache>
            </c:strRef>
          </c:tx>
          <c:dLbls>
            <c:dLbl>
              <c:idx val="0"/>
              <c:tx>
                <c:rich>
                  <a:bodyPr/>
                  <a:lstStyle/>
                  <a:p>
                    <a:r>
                      <a:rPr lang="en-US" sz="1600" smtClean="0">
                        <a:latin typeface="Browallia New" pitchFamily="34" charset="-34"/>
                        <a:cs typeface="Browallia New" pitchFamily="34" charset="-34"/>
                      </a:rPr>
                      <a:t>2 (8%)</a:t>
                    </a:r>
                    <a:endParaRPr lang="en-US" sz="1600">
                      <a:latin typeface="Browallia New" pitchFamily="34" charset="-34"/>
                      <a:cs typeface="Browallia New" pitchFamily="34" charset="-34"/>
                    </a:endParaRPr>
                  </a:p>
                </c:rich>
              </c:tx>
              <c:dLblPos val="outEnd"/>
              <c:showVal val="1"/>
            </c:dLbl>
            <c:dLbl>
              <c:idx val="1"/>
              <c:tx>
                <c:rich>
                  <a:bodyPr/>
                  <a:lstStyle/>
                  <a:p>
                    <a:r>
                      <a:rPr lang="en-US" sz="1600" smtClean="0">
                        <a:latin typeface="Browallia New" pitchFamily="34" charset="-34"/>
                        <a:cs typeface="Browallia New" pitchFamily="34" charset="-34"/>
                      </a:rPr>
                      <a:t>14 (54%)</a:t>
                    </a:r>
                    <a:endParaRPr lang="en-US" sz="1600" dirty="0">
                      <a:latin typeface="Browallia New" pitchFamily="34" charset="-34"/>
                      <a:cs typeface="Browallia New" pitchFamily="34" charset="-34"/>
                    </a:endParaRPr>
                  </a:p>
                </c:rich>
              </c:tx>
              <c:dLblPos val="outEnd"/>
              <c:showVal val="1"/>
            </c:dLbl>
            <c:dLbl>
              <c:idx val="2"/>
              <c:tx>
                <c:rich>
                  <a:bodyPr/>
                  <a:lstStyle/>
                  <a:p>
                    <a:r>
                      <a:rPr lang="en-US" sz="1600" smtClean="0">
                        <a:latin typeface="Browallia New" pitchFamily="34" charset="-34"/>
                        <a:cs typeface="Browallia New" pitchFamily="34" charset="-34"/>
                      </a:rPr>
                      <a:t>1 (4%)</a:t>
                    </a:r>
                    <a:endParaRPr lang="en-US" sz="1600">
                      <a:latin typeface="Browallia New" pitchFamily="34" charset="-34"/>
                      <a:cs typeface="Browallia New" pitchFamily="34" charset="-34"/>
                    </a:endParaRPr>
                  </a:p>
                </c:rich>
              </c:tx>
              <c:dLblPos val="outEnd"/>
              <c:showVal val="1"/>
            </c:dLbl>
            <c:dLbl>
              <c:idx val="3"/>
              <c:tx>
                <c:rich>
                  <a:bodyPr/>
                  <a:lstStyle/>
                  <a:p>
                    <a:r>
                      <a:rPr lang="en-US" sz="1600" smtClean="0">
                        <a:latin typeface="Browallia New" pitchFamily="34" charset="-34"/>
                        <a:cs typeface="Browallia New" pitchFamily="34" charset="-34"/>
                      </a:rPr>
                      <a:t>6 (23%)</a:t>
                    </a:r>
                    <a:endParaRPr lang="en-US" sz="1600" dirty="0">
                      <a:latin typeface="Browallia New" pitchFamily="34" charset="-34"/>
                      <a:cs typeface="Browallia New" pitchFamily="34" charset="-34"/>
                    </a:endParaRPr>
                  </a:p>
                </c:rich>
              </c:tx>
              <c:dLblPos val="outEnd"/>
              <c:showVal val="1"/>
            </c:dLbl>
            <c:dLbl>
              <c:idx val="4"/>
              <c:tx>
                <c:rich>
                  <a:bodyPr/>
                  <a:lstStyle/>
                  <a:p>
                    <a:r>
                      <a:rPr lang="en-US" sz="1600" smtClean="0">
                        <a:latin typeface="Browallia New" pitchFamily="34" charset="-34"/>
                        <a:cs typeface="Browallia New" pitchFamily="34" charset="-34"/>
                      </a:rPr>
                      <a:t>3 (11%)</a:t>
                    </a:r>
                    <a:endParaRPr lang="en-US" sz="1600" dirty="0">
                      <a:latin typeface="Browallia New" pitchFamily="34" charset="-34"/>
                      <a:cs typeface="Browallia New" pitchFamily="34" charset="-34"/>
                    </a:endParaRPr>
                  </a:p>
                </c:rich>
              </c:tx>
              <c:dLblPos val="outEnd"/>
              <c:showVal val="1"/>
            </c:dLbl>
            <c:txPr>
              <a:bodyPr/>
              <a:lstStyle/>
              <a:p>
                <a:pPr>
                  <a:defRPr sz="1600">
                    <a:latin typeface="Browallia New" pitchFamily="34" charset="-34"/>
                    <a:cs typeface="Browallia New" pitchFamily="34" charset="-34"/>
                  </a:defRPr>
                </a:pPr>
                <a:endParaRPr lang="th-TH"/>
              </a:p>
            </c:txPr>
            <c:dLblPos val="outEnd"/>
            <c:showVal val="1"/>
          </c:dLbls>
          <c:cat>
            <c:strRef>
              <c:f>Sheet1!$A$2:$A$6</c:f>
              <c:strCache>
                <c:ptCount val="5"/>
                <c:pt idx="0">
                  <c:v>A</c:v>
                </c:pt>
                <c:pt idx="1">
                  <c:v>B</c:v>
                </c:pt>
                <c:pt idx="2">
                  <c:v>C</c:v>
                </c:pt>
                <c:pt idx="3">
                  <c:v>D</c:v>
                </c:pt>
                <c:pt idx="4">
                  <c:v>E</c:v>
                </c:pt>
              </c:strCache>
            </c:strRef>
          </c:cat>
          <c:val>
            <c:numRef>
              <c:f>Sheet1!$B$2:$B$6</c:f>
              <c:numCache>
                <c:formatCode>General</c:formatCode>
                <c:ptCount val="5"/>
                <c:pt idx="0">
                  <c:v>2</c:v>
                </c:pt>
                <c:pt idx="1">
                  <c:v>14</c:v>
                </c:pt>
                <c:pt idx="2">
                  <c:v>1</c:v>
                </c:pt>
                <c:pt idx="3">
                  <c:v>6</c:v>
                </c:pt>
                <c:pt idx="4">
                  <c:v>3</c:v>
                </c:pt>
              </c:numCache>
            </c:numRef>
          </c:val>
        </c:ser>
        <c:dLbls>
          <c:showVal val="1"/>
        </c:dLbls>
        <c:axId val="85625088"/>
        <c:axId val="85639552"/>
      </c:barChart>
      <c:catAx>
        <c:axId val="85625088"/>
        <c:scaling>
          <c:orientation val="minMax"/>
        </c:scaling>
        <c:axPos val="b"/>
        <c:title>
          <c:tx>
            <c:rich>
              <a:bodyPr/>
              <a:lstStyle/>
              <a:p>
                <a:pPr>
                  <a:defRPr/>
                </a:pPr>
                <a:r>
                  <a:rPr lang="en-US" dirty="0" smtClean="0"/>
                  <a:t>The</a:t>
                </a:r>
                <a:r>
                  <a:rPr lang="en-US" baseline="0" dirty="0" smtClean="0"/>
                  <a:t> causes of chronic </a:t>
                </a:r>
                <a:r>
                  <a:rPr lang="en-US" baseline="0" dirty="0" err="1" smtClean="0"/>
                  <a:t>radicular</a:t>
                </a:r>
                <a:r>
                  <a:rPr lang="en-US" baseline="0" dirty="0" smtClean="0"/>
                  <a:t> pain in patients</a:t>
                </a:r>
                <a:endParaRPr lang="th-TH" dirty="0"/>
              </a:p>
            </c:rich>
          </c:tx>
        </c:title>
        <c:tickLblPos val="nextTo"/>
        <c:crossAx val="85639552"/>
        <c:crosses val="autoZero"/>
        <c:auto val="1"/>
        <c:lblAlgn val="ctr"/>
        <c:lblOffset val="100"/>
      </c:catAx>
      <c:valAx>
        <c:axId val="85639552"/>
        <c:scaling>
          <c:orientation val="minMax"/>
        </c:scaling>
        <c:axPos val="l"/>
        <c:majorGridlines/>
        <c:title>
          <c:tx>
            <c:rich>
              <a:bodyPr rot="0" vert="horz"/>
              <a:lstStyle/>
              <a:p>
                <a:pPr>
                  <a:defRPr/>
                </a:pPr>
                <a:r>
                  <a:rPr lang="en-US" dirty="0" smtClean="0"/>
                  <a:t>number</a:t>
                </a:r>
                <a:endParaRPr lang="th-TH" dirty="0" smtClean="0"/>
              </a:p>
              <a:p>
                <a:pPr>
                  <a:defRPr/>
                </a:pPr>
                <a:r>
                  <a:rPr lang="th-TH" dirty="0" smtClean="0"/>
                  <a:t>(</a:t>
                </a:r>
                <a:r>
                  <a:rPr lang="en-US" dirty="0" smtClean="0"/>
                  <a:t>person</a:t>
                </a:r>
                <a:r>
                  <a:rPr lang="th-TH" dirty="0" smtClean="0"/>
                  <a:t>)</a:t>
                </a:r>
                <a:endParaRPr lang="th-TH" dirty="0"/>
              </a:p>
            </c:rich>
          </c:tx>
          <c:layout>
            <c:manualLayout>
              <c:xMode val="edge"/>
              <c:yMode val="edge"/>
              <c:x val="7.7160493827160689E-3"/>
              <c:y val="0.2846673735512199"/>
            </c:manualLayout>
          </c:layout>
        </c:title>
        <c:numFmt formatCode="General" sourceLinked="1"/>
        <c:majorTickMark val="none"/>
        <c:tickLblPos val="nextTo"/>
        <c:crossAx val="85625088"/>
        <c:crosses val="autoZero"/>
        <c:crossBetween val="between"/>
      </c:valAx>
    </c:plotArea>
    <c:plotVisOnly val="1"/>
  </c:chart>
  <c:txPr>
    <a:bodyPr/>
    <a:lstStyle/>
    <a:p>
      <a:pPr>
        <a:defRPr sz="1800"/>
      </a:pPr>
      <a:endParaRPr lang="th-TH"/>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th-TH"/>
  <c:style val="34"/>
  <c:chart>
    <c:autoTitleDeleted val="1"/>
    <c:plotArea>
      <c:layout/>
      <c:barChart>
        <c:barDir val="col"/>
        <c:grouping val="clustered"/>
        <c:ser>
          <c:idx val="0"/>
          <c:order val="0"/>
          <c:tx>
            <c:strRef>
              <c:f>Sheet1!$B$1</c:f>
              <c:strCache>
                <c:ptCount val="1"/>
                <c:pt idx="0">
                  <c:v>recover&gt; 30% from started</c:v>
                </c:pt>
              </c:strCache>
            </c:strRef>
          </c:tx>
          <c:dLbls>
            <c:txPr>
              <a:bodyPr/>
              <a:lstStyle/>
              <a:p>
                <a:pPr>
                  <a:defRPr>
                    <a:latin typeface="Browallia New" pitchFamily="34" charset="-34"/>
                    <a:cs typeface="Browallia New" pitchFamily="34" charset="-34"/>
                  </a:defRPr>
                </a:pPr>
                <a:endParaRPr lang="th-TH"/>
              </a:p>
            </c:txPr>
            <c:showVal val="1"/>
          </c:dLbls>
          <c:cat>
            <c:strRef>
              <c:f>Sheet1!$A$2:$A$5</c:f>
              <c:strCache>
                <c:ptCount val="3"/>
                <c:pt idx="0">
                  <c:v>1 month after treatment</c:v>
                </c:pt>
                <c:pt idx="1">
                  <c:v>2 months after treatment</c:v>
                </c:pt>
                <c:pt idx="2">
                  <c:v>3 months after treatment</c:v>
                </c:pt>
              </c:strCache>
            </c:strRef>
          </c:cat>
          <c:val>
            <c:numRef>
              <c:f>Sheet1!$B$2:$B$5</c:f>
              <c:numCache>
                <c:formatCode>General</c:formatCode>
                <c:ptCount val="4"/>
                <c:pt idx="0">
                  <c:v>61.53</c:v>
                </c:pt>
                <c:pt idx="1">
                  <c:v>57.690000000000012</c:v>
                </c:pt>
                <c:pt idx="2">
                  <c:v>57.690000000000012</c:v>
                </c:pt>
              </c:numCache>
            </c:numRef>
          </c:val>
        </c:ser>
        <c:ser>
          <c:idx val="1"/>
          <c:order val="1"/>
          <c:tx>
            <c:strRef>
              <c:f>Sheet1!$C$1</c:f>
              <c:strCache>
                <c:ptCount val="1"/>
                <c:pt idx="0">
                  <c:v>recover&lt; 30% from started</c:v>
                </c:pt>
              </c:strCache>
            </c:strRef>
          </c:tx>
          <c:dLbls>
            <c:txPr>
              <a:bodyPr/>
              <a:lstStyle/>
              <a:p>
                <a:pPr>
                  <a:defRPr>
                    <a:latin typeface="Browallia New" pitchFamily="34" charset="-34"/>
                    <a:cs typeface="Browallia New" pitchFamily="34" charset="-34"/>
                  </a:defRPr>
                </a:pPr>
                <a:endParaRPr lang="th-TH"/>
              </a:p>
            </c:txPr>
            <c:showVal val="1"/>
          </c:dLbls>
          <c:cat>
            <c:strRef>
              <c:f>Sheet1!$A$2:$A$5</c:f>
              <c:strCache>
                <c:ptCount val="3"/>
                <c:pt idx="0">
                  <c:v>1 month after treatment</c:v>
                </c:pt>
                <c:pt idx="1">
                  <c:v>2 months after treatment</c:v>
                </c:pt>
                <c:pt idx="2">
                  <c:v>3 months after treatment</c:v>
                </c:pt>
              </c:strCache>
            </c:strRef>
          </c:cat>
          <c:val>
            <c:numRef>
              <c:f>Sheet1!$C$2:$C$5</c:f>
              <c:numCache>
                <c:formatCode>General</c:formatCode>
                <c:ptCount val="4"/>
                <c:pt idx="0">
                  <c:v>11.53</c:v>
                </c:pt>
                <c:pt idx="1">
                  <c:v>19.23</c:v>
                </c:pt>
                <c:pt idx="2">
                  <c:v>15.38</c:v>
                </c:pt>
              </c:numCache>
            </c:numRef>
          </c:val>
        </c:ser>
        <c:ser>
          <c:idx val="2"/>
          <c:order val="2"/>
          <c:tx>
            <c:strRef>
              <c:f>Sheet1!$D$1</c:f>
              <c:strCache>
                <c:ptCount val="1"/>
                <c:pt idx="0">
                  <c:v>not recover</c:v>
                </c:pt>
              </c:strCache>
            </c:strRef>
          </c:tx>
          <c:dLbls>
            <c:txPr>
              <a:bodyPr/>
              <a:lstStyle/>
              <a:p>
                <a:pPr>
                  <a:defRPr>
                    <a:latin typeface="Browallia New" pitchFamily="34" charset="-34"/>
                    <a:cs typeface="Browallia New" pitchFamily="34" charset="-34"/>
                  </a:defRPr>
                </a:pPr>
                <a:endParaRPr lang="th-TH"/>
              </a:p>
            </c:txPr>
            <c:showVal val="1"/>
          </c:dLbls>
          <c:cat>
            <c:strRef>
              <c:f>Sheet1!$A$2:$A$5</c:f>
              <c:strCache>
                <c:ptCount val="3"/>
                <c:pt idx="0">
                  <c:v>1 month after treatment</c:v>
                </c:pt>
                <c:pt idx="1">
                  <c:v>2 months after treatment</c:v>
                </c:pt>
                <c:pt idx="2">
                  <c:v>3 months after treatment</c:v>
                </c:pt>
              </c:strCache>
            </c:strRef>
          </c:cat>
          <c:val>
            <c:numRef>
              <c:f>Sheet1!$D$2:$D$5</c:f>
              <c:numCache>
                <c:formatCode>General</c:formatCode>
                <c:ptCount val="4"/>
                <c:pt idx="0">
                  <c:v>26.919999999999987</c:v>
                </c:pt>
                <c:pt idx="1">
                  <c:v>23.07</c:v>
                </c:pt>
                <c:pt idx="2">
                  <c:v>26.919999999999987</c:v>
                </c:pt>
              </c:numCache>
            </c:numRef>
          </c:val>
        </c:ser>
        <c:axId val="87933312"/>
        <c:axId val="87934848"/>
      </c:barChart>
      <c:catAx>
        <c:axId val="87933312"/>
        <c:scaling>
          <c:orientation val="minMax"/>
        </c:scaling>
        <c:axPos val="b"/>
        <c:majorTickMark val="none"/>
        <c:tickLblPos val="nextTo"/>
        <c:txPr>
          <a:bodyPr/>
          <a:lstStyle/>
          <a:p>
            <a:pPr>
              <a:defRPr>
                <a:latin typeface="Browallia New" pitchFamily="34" charset="-34"/>
                <a:cs typeface="Browallia New" pitchFamily="34" charset="-34"/>
              </a:defRPr>
            </a:pPr>
            <a:endParaRPr lang="th-TH"/>
          </a:p>
        </c:txPr>
        <c:crossAx val="87934848"/>
        <c:crosses val="autoZero"/>
        <c:auto val="1"/>
        <c:lblAlgn val="ctr"/>
        <c:lblOffset val="100"/>
      </c:catAx>
      <c:valAx>
        <c:axId val="87934848"/>
        <c:scaling>
          <c:orientation val="minMax"/>
        </c:scaling>
        <c:axPos val="l"/>
        <c:majorGridlines/>
        <c:numFmt formatCode="General" sourceLinked="1"/>
        <c:majorTickMark val="none"/>
        <c:tickLblPos val="nextTo"/>
        <c:crossAx val="87933312"/>
        <c:crosses val="autoZero"/>
        <c:crossBetween val="between"/>
      </c:valAx>
    </c:plotArea>
    <c:legend>
      <c:legendPos val="r"/>
      <c:txPr>
        <a:bodyPr/>
        <a:lstStyle/>
        <a:p>
          <a:pPr>
            <a:defRPr>
              <a:latin typeface="Browallia New" pitchFamily="34" charset="-34"/>
              <a:cs typeface="Browallia New" pitchFamily="34" charset="-34"/>
            </a:defRPr>
          </a:pPr>
          <a:endParaRPr lang="th-TH"/>
        </a:p>
      </c:txPr>
    </c:legend>
    <c:plotVisOnly val="1"/>
  </c:chart>
  <c:txPr>
    <a:bodyPr/>
    <a:lstStyle/>
    <a:p>
      <a:pPr>
        <a:defRPr sz="1800"/>
      </a:pPr>
      <a:endParaRPr lang="th-TH"/>
    </a:p>
  </c:txPr>
  <c:externalData r:id="rId1"/>
</c:chartSpace>
</file>

<file path=ppt/drawings/drawing1.xml><?xml version="1.0" encoding="utf-8"?>
<c:userShapes xmlns:c="http://schemas.openxmlformats.org/drawingml/2006/chart">
  <cdr:relSizeAnchor xmlns:cdr="http://schemas.openxmlformats.org/drawingml/2006/chartDrawing">
    <cdr:from>
      <cdr:x>0.63541</cdr:x>
      <cdr:y>0</cdr:y>
    </cdr:from>
    <cdr:to>
      <cdr:x>1</cdr:x>
      <cdr:y>0.4167</cdr:y>
    </cdr:to>
    <cdr:sp macro="" textlink="">
      <cdr:nvSpPr>
        <cdr:cNvPr id="4" name="TextBox 3"/>
        <cdr:cNvSpPr txBox="1"/>
      </cdr:nvSpPr>
      <cdr:spPr>
        <a:xfrm xmlns:a="http://schemas.openxmlformats.org/drawingml/2006/main">
          <a:off x="5357850" y="-214314"/>
          <a:ext cx="3000430" cy="1885965"/>
        </a:xfrm>
        <a:prstGeom xmlns:a="http://schemas.openxmlformats.org/drawingml/2006/main" prst="rect">
          <a:avLst/>
        </a:prstGeom>
      </cdr:spPr>
      <cdr:style>
        <a:lnRef xmlns:a="http://schemas.openxmlformats.org/drawingml/2006/main" idx="3">
          <a:schemeClr val="lt1"/>
        </a:lnRef>
        <a:fillRef xmlns:a="http://schemas.openxmlformats.org/drawingml/2006/main" idx="1">
          <a:schemeClr val="accent6"/>
        </a:fillRef>
        <a:effectRef xmlns:a="http://schemas.openxmlformats.org/drawingml/2006/main" idx="1">
          <a:schemeClr val="accent6"/>
        </a:effectRef>
        <a:fontRef xmlns:a="http://schemas.openxmlformats.org/drawingml/2006/main" idx="minor">
          <a:schemeClr val="lt1"/>
        </a:fontRef>
      </cdr:style>
      <cdr:txBody>
        <a:bodyPr xmlns:a="http://schemas.openxmlformats.org/drawingml/2006/main" wrap="square" rtlCol="0"/>
        <a:lstStyle xmlns:a="http://schemas.openxmlformats.org/drawingml/2006/main"/>
        <a:p xmlns:a="http://schemas.openxmlformats.org/drawingml/2006/main">
          <a:r>
            <a:rPr lang="en-US" sz="2400" dirty="0" smtClean="0">
              <a:solidFill>
                <a:schemeClr val="bg1"/>
              </a:solidFill>
              <a:latin typeface="Browallia New" pitchFamily="34" charset="-34"/>
              <a:cs typeface="Browallia New" pitchFamily="34" charset="-34"/>
            </a:rPr>
            <a:t>A = </a:t>
          </a:r>
          <a:r>
            <a:rPr lang="en-US" sz="2400" dirty="0">
              <a:solidFill>
                <a:schemeClr val="bg1"/>
              </a:solidFill>
              <a:latin typeface="Browallia New" pitchFamily="34" charset="-34"/>
              <a:cs typeface="Browallia New" pitchFamily="34" charset="-34"/>
            </a:rPr>
            <a:t> </a:t>
          </a:r>
          <a:r>
            <a:rPr lang="en-US" sz="2400" dirty="0" smtClean="0">
              <a:solidFill>
                <a:schemeClr val="bg1"/>
              </a:solidFill>
              <a:latin typeface="Browallia New" pitchFamily="34" charset="-34"/>
              <a:cs typeface="Browallia New" pitchFamily="34" charset="-34"/>
            </a:rPr>
            <a:t>Lumbar </a:t>
          </a:r>
          <a:r>
            <a:rPr lang="en-US" sz="2400" dirty="0" err="1" smtClean="0">
              <a:solidFill>
                <a:schemeClr val="bg1"/>
              </a:solidFill>
              <a:latin typeface="Browallia New" pitchFamily="34" charset="-34"/>
              <a:cs typeface="Browallia New" pitchFamily="34" charset="-34"/>
            </a:rPr>
            <a:t>Spondylosis</a:t>
          </a:r>
          <a:endParaRPr lang="en-US" sz="2400" dirty="0" smtClean="0">
            <a:solidFill>
              <a:schemeClr val="bg1"/>
            </a:solidFill>
            <a:latin typeface="Browallia New" pitchFamily="34" charset="-34"/>
            <a:cs typeface="Browallia New" pitchFamily="34" charset="-34"/>
          </a:endParaRPr>
        </a:p>
        <a:p xmlns:a="http://schemas.openxmlformats.org/drawingml/2006/main">
          <a:r>
            <a:rPr lang="en-US" sz="2400" dirty="0" smtClean="0">
              <a:solidFill>
                <a:schemeClr val="bg1"/>
              </a:solidFill>
              <a:latin typeface="Browallia New" pitchFamily="34" charset="-34"/>
              <a:cs typeface="Browallia New" pitchFamily="34" charset="-34"/>
            </a:rPr>
            <a:t>B = Disc </a:t>
          </a:r>
          <a:r>
            <a:rPr lang="en-US" sz="2400" dirty="0" err="1" smtClean="0">
              <a:solidFill>
                <a:schemeClr val="bg1"/>
              </a:solidFill>
              <a:latin typeface="Browallia New" pitchFamily="34" charset="-34"/>
              <a:cs typeface="Browallia New" pitchFamily="34" charset="-34"/>
            </a:rPr>
            <a:t>Herniation</a:t>
          </a:r>
          <a:endParaRPr lang="en-US" sz="2400" dirty="0" smtClean="0">
            <a:solidFill>
              <a:schemeClr val="bg1"/>
            </a:solidFill>
            <a:latin typeface="Browallia New" pitchFamily="34" charset="-34"/>
            <a:cs typeface="Browallia New" pitchFamily="34" charset="-34"/>
          </a:endParaRPr>
        </a:p>
        <a:p xmlns:a="http://schemas.openxmlformats.org/drawingml/2006/main">
          <a:r>
            <a:rPr lang="en-US" sz="2400" dirty="0" smtClean="0">
              <a:solidFill>
                <a:schemeClr val="bg1"/>
              </a:solidFill>
              <a:latin typeface="Browallia New" pitchFamily="34" charset="-34"/>
              <a:cs typeface="Browallia New" pitchFamily="34" charset="-34"/>
            </a:rPr>
            <a:t>C = </a:t>
          </a:r>
          <a:r>
            <a:rPr lang="en-US" sz="2400" dirty="0">
              <a:solidFill>
                <a:schemeClr val="bg1"/>
              </a:solidFill>
              <a:latin typeface="Browallia New" pitchFamily="34" charset="-34"/>
              <a:cs typeface="Browallia New" pitchFamily="34" charset="-34"/>
            </a:rPr>
            <a:t>Lumbar Spinal </a:t>
          </a:r>
          <a:r>
            <a:rPr lang="en-US" sz="2400" dirty="0" err="1" smtClean="0">
              <a:solidFill>
                <a:schemeClr val="bg1"/>
              </a:solidFill>
              <a:latin typeface="Browallia New" pitchFamily="34" charset="-34"/>
              <a:cs typeface="Browallia New" pitchFamily="34" charset="-34"/>
            </a:rPr>
            <a:t>stenosis</a:t>
          </a:r>
          <a:endParaRPr lang="en-US" sz="2400" dirty="0" smtClean="0">
            <a:solidFill>
              <a:schemeClr val="bg1"/>
            </a:solidFill>
            <a:latin typeface="Browallia New" pitchFamily="34" charset="-34"/>
            <a:cs typeface="Browallia New" pitchFamily="34" charset="-34"/>
          </a:endParaRPr>
        </a:p>
        <a:p xmlns:a="http://schemas.openxmlformats.org/drawingml/2006/main">
          <a:r>
            <a:rPr lang="en-US" sz="2400" dirty="0" smtClean="0">
              <a:solidFill>
                <a:schemeClr val="bg1"/>
              </a:solidFill>
              <a:latin typeface="Browallia New" pitchFamily="34" charset="-34"/>
              <a:cs typeface="Browallia New" pitchFamily="34" charset="-34"/>
            </a:rPr>
            <a:t>D = </a:t>
          </a:r>
          <a:r>
            <a:rPr lang="en-US" sz="2400" dirty="0">
              <a:solidFill>
                <a:schemeClr val="bg1"/>
              </a:solidFill>
              <a:latin typeface="Browallia New" pitchFamily="34" charset="-34"/>
              <a:cs typeface="Browallia New" pitchFamily="34" charset="-34"/>
            </a:rPr>
            <a:t>Lumbar </a:t>
          </a:r>
          <a:r>
            <a:rPr lang="en-US" sz="2400" dirty="0" err="1" smtClean="0">
              <a:solidFill>
                <a:schemeClr val="bg1"/>
              </a:solidFill>
              <a:latin typeface="Browallia New" pitchFamily="34" charset="-34"/>
              <a:cs typeface="Browallia New" pitchFamily="34" charset="-34"/>
            </a:rPr>
            <a:t>Spondylolisthesis</a:t>
          </a:r>
          <a:endParaRPr lang="en-US" sz="2400" dirty="0" smtClean="0">
            <a:solidFill>
              <a:schemeClr val="bg1"/>
            </a:solidFill>
            <a:latin typeface="Browallia New" pitchFamily="34" charset="-34"/>
            <a:cs typeface="Browallia New" pitchFamily="34" charset="-34"/>
          </a:endParaRPr>
        </a:p>
        <a:p xmlns:a="http://schemas.openxmlformats.org/drawingml/2006/main">
          <a:r>
            <a:rPr lang="en-US" sz="2400" dirty="0" smtClean="0">
              <a:solidFill>
                <a:schemeClr val="bg1"/>
              </a:solidFill>
              <a:latin typeface="Browallia New" pitchFamily="34" charset="-34"/>
              <a:cs typeface="Browallia New" pitchFamily="34" charset="-34"/>
            </a:rPr>
            <a:t>E =  Others</a:t>
          </a:r>
          <a:endParaRPr lang="th-TH" sz="2400" dirty="0">
            <a:solidFill>
              <a:schemeClr val="bg1"/>
            </a:solidFill>
            <a:latin typeface="Browallia New" pitchFamily="34" charset="-34"/>
            <a:cs typeface="Browallia New" pitchFamily="34" charset="-34"/>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ยึดหัวกระดาษ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ตัวยึดวันที่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1F6482-6587-4EAD-A90E-6435705D4B1D}" type="datetimeFigureOut">
              <a:rPr lang="th-TH" smtClean="0"/>
              <a:pPr/>
              <a:t>24/12/56</a:t>
            </a:fld>
            <a:endParaRPr lang="th-TH"/>
          </a:p>
        </p:txBody>
      </p:sp>
      <p:sp>
        <p:nvSpPr>
          <p:cNvPr id="4" name="ตัวยึดรูปบนภาพนิ่ง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h-TH"/>
          </a:p>
        </p:txBody>
      </p:sp>
      <p:sp>
        <p:nvSpPr>
          <p:cNvPr id="5" name="ตัวยึดบันทึกย่อ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6" name="ตัวยึดท้ายกระดา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7" name="ตัวยึดหมายเลขภาพนิ่ง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69780D-A875-4A99-8404-65B80F46602C}" type="slidenum">
              <a:rPr lang="th-TH" smtClean="0"/>
              <a:pPr/>
              <a:t>‹#›</a:t>
            </a:fld>
            <a:endParaRPr lang="th-TH"/>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9B36E625-58E1-43C5-B189-33833A598139}" type="slidenum">
              <a:rPr lang="en-US" smtClean="0"/>
              <a:pPr/>
              <a:t>1</a:t>
            </a:fld>
            <a:endParaRPr lang="th-TH"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fontScale="92500"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800" kern="1200" dirty="0" smtClean="0">
                <a:solidFill>
                  <a:schemeClr val="tx1"/>
                </a:solidFill>
                <a:latin typeface="Arial" pitchFamily="34" charset="0"/>
                <a:ea typeface="+mn-ea"/>
                <a:cs typeface="Tahoma" pitchFamily="34" charset="0"/>
              </a:rPr>
              <a:t>The results</a:t>
            </a:r>
            <a:r>
              <a:rPr lang="en-US" sz="1800" kern="1200" baseline="0" dirty="0" smtClean="0">
                <a:solidFill>
                  <a:schemeClr val="tx1"/>
                </a:solidFill>
                <a:latin typeface="Arial" pitchFamily="34" charset="0"/>
                <a:ea typeface="+mn-ea"/>
                <a:cs typeface="Tahoma" pitchFamily="34" charset="0"/>
              </a:rPr>
              <a:t> show that after treatment the pain intensity was </a:t>
            </a:r>
            <a:r>
              <a:rPr lang="en-US" sz="1800" kern="1200" baseline="0" dirty="0" err="1" smtClean="0">
                <a:solidFill>
                  <a:schemeClr val="tx1"/>
                </a:solidFill>
                <a:latin typeface="Arial" pitchFamily="34" charset="0"/>
                <a:ea typeface="+mn-ea"/>
                <a:cs typeface="Tahoma" pitchFamily="34" charset="0"/>
              </a:rPr>
              <a:t>sinigficant</a:t>
            </a:r>
            <a:r>
              <a:rPr lang="en-US" sz="1800" kern="1200" baseline="0" dirty="0" smtClean="0">
                <a:solidFill>
                  <a:schemeClr val="tx1"/>
                </a:solidFill>
                <a:latin typeface="Arial" pitchFamily="34" charset="0"/>
                <a:ea typeface="+mn-ea"/>
                <a:cs typeface="Tahoma" pitchFamily="34" charset="0"/>
              </a:rPr>
              <a:t> reduced, with more than 30% at the first-month after treatment  there was 61%, second-month there was 57% and the third-month there was 57% and </a:t>
            </a:r>
            <a:r>
              <a:rPr lang="en-US" sz="1800" dirty="0" smtClean="0">
                <a:latin typeface="Browallia New" pitchFamily="34" charset="-34"/>
                <a:cs typeface="Browallia New" pitchFamily="34" charset="-34"/>
              </a:rPr>
              <a:t>setting reliability at not less than 90%.</a:t>
            </a:r>
            <a:endParaRPr lang="th-TH" dirty="0"/>
          </a:p>
        </p:txBody>
      </p:sp>
      <p:sp>
        <p:nvSpPr>
          <p:cNvPr id="4" name="ตัวยึดหมายเลขภาพนิ่ง 3"/>
          <p:cNvSpPr>
            <a:spLocks noGrp="1"/>
          </p:cNvSpPr>
          <p:nvPr>
            <p:ph type="sldNum" sz="quarter" idx="10"/>
          </p:nvPr>
        </p:nvSpPr>
        <p:spPr/>
        <p:txBody>
          <a:bodyPr/>
          <a:lstStyle/>
          <a:p>
            <a:pPr>
              <a:defRPr/>
            </a:pPr>
            <a:fld id="{E26CA710-D1B3-42B7-BC10-9576BFD5E7E4}" type="slidenum">
              <a:rPr lang="en-US" smtClean="0"/>
              <a:pPr>
                <a:defRPr/>
              </a:pPr>
              <a:t>15</a:t>
            </a:fld>
            <a:endParaRPr lang="th-TH"/>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r>
              <a:rPr lang="en-US" sz="1800" kern="1200" dirty="0" smtClean="0">
                <a:solidFill>
                  <a:schemeClr val="tx1"/>
                </a:solidFill>
                <a:latin typeface="+mn-lt"/>
                <a:ea typeface="+mn-ea"/>
                <a:cs typeface="+mn-cs"/>
              </a:rPr>
              <a:t> The satisfaction rates after treatment by </a:t>
            </a:r>
            <a:r>
              <a:rPr lang="en-US" sz="1800" i="0" kern="1200" dirty="0" smtClean="0">
                <a:solidFill>
                  <a:schemeClr val="tx1"/>
                </a:solidFill>
                <a:latin typeface="+mn-lt"/>
                <a:ea typeface="+mn-ea"/>
                <a:cs typeface="+mn-cs"/>
              </a:rPr>
              <a:t>3 months</a:t>
            </a:r>
            <a:r>
              <a:rPr lang="en-US" sz="1800" i="0" kern="1200" baseline="0" dirty="0" smtClean="0">
                <a:solidFill>
                  <a:schemeClr val="tx1"/>
                </a:solidFill>
                <a:latin typeface="+mn-lt"/>
                <a:ea typeface="+mn-ea"/>
                <a:cs typeface="+mn-cs"/>
              </a:rPr>
              <a:t> there are 80 % of highest rating satisfaction And 19% of high rating satisfaction</a:t>
            </a:r>
            <a:endParaRPr lang="en-US" sz="1800" kern="1200" dirty="0" smtClean="0">
              <a:solidFill>
                <a:schemeClr val="tx1"/>
              </a:solidFill>
              <a:latin typeface="+mn-lt"/>
              <a:ea typeface="+mn-ea"/>
              <a:cs typeface="+mn-cs"/>
            </a:endParaRPr>
          </a:p>
          <a:p>
            <a:endParaRPr lang="th-TH" sz="1800" kern="1200" dirty="0" smtClean="0">
              <a:solidFill>
                <a:schemeClr val="tx1"/>
              </a:solidFill>
              <a:latin typeface="Arial" pitchFamily="34" charset="0"/>
              <a:ea typeface="+mn-ea"/>
              <a:cs typeface="Tahoma" pitchFamily="34" charset="0"/>
            </a:endParaRPr>
          </a:p>
        </p:txBody>
      </p:sp>
      <p:sp>
        <p:nvSpPr>
          <p:cNvPr id="4" name="ตัวยึดหมายเลขภาพนิ่ง 3"/>
          <p:cNvSpPr>
            <a:spLocks noGrp="1"/>
          </p:cNvSpPr>
          <p:nvPr>
            <p:ph type="sldNum" sz="quarter" idx="10"/>
          </p:nvPr>
        </p:nvSpPr>
        <p:spPr/>
        <p:txBody>
          <a:bodyPr/>
          <a:lstStyle/>
          <a:p>
            <a:pPr>
              <a:defRPr/>
            </a:pPr>
            <a:fld id="{E26CA710-D1B3-42B7-BC10-9576BFD5E7E4}" type="slidenum">
              <a:rPr lang="en-US" smtClean="0"/>
              <a:pPr>
                <a:defRPr/>
              </a:pPr>
              <a:t>16</a:t>
            </a:fld>
            <a:endParaRPr lang="th-TH"/>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smtClean="0">
                <a:latin typeface="Browallia New" pitchFamily="34" charset="-34"/>
                <a:cs typeface="Browallia New" pitchFamily="34" charset="-34"/>
              </a:rPr>
              <a:t>After analyzed the information, we found that the number of male and female patients who received the procedure are close (Male 43%, Female 57%). The most cause of </a:t>
            </a:r>
            <a:r>
              <a:rPr lang="en-US" sz="1800" dirty="0" smtClean="0">
                <a:latin typeface="Browallia New" pitchFamily="34" charset="-34"/>
                <a:ea typeface="Tahoma" pitchFamily="34" charset="0"/>
                <a:cs typeface="Browallia New" pitchFamily="34" charset="-34"/>
              </a:rPr>
              <a:t>chronic </a:t>
            </a:r>
            <a:r>
              <a:rPr lang="en-US" sz="1800" dirty="0" err="1" smtClean="0">
                <a:latin typeface="Browallia New" pitchFamily="34" charset="-34"/>
                <a:ea typeface="Tahoma" pitchFamily="34" charset="0"/>
                <a:cs typeface="Browallia New" pitchFamily="34" charset="-34"/>
              </a:rPr>
              <a:t>radicular</a:t>
            </a:r>
            <a:r>
              <a:rPr lang="en-US" sz="1800" dirty="0" smtClean="0">
                <a:latin typeface="Browallia New" pitchFamily="34" charset="-34"/>
                <a:ea typeface="Tahoma" pitchFamily="34" charset="0"/>
                <a:cs typeface="Browallia New" pitchFamily="34" charset="-34"/>
              </a:rPr>
              <a:t> pain</a:t>
            </a:r>
            <a:r>
              <a:rPr lang="en-US" sz="1800" dirty="0" smtClean="0">
                <a:latin typeface="Browallia New" pitchFamily="34" charset="-34"/>
                <a:cs typeface="Browallia New" pitchFamily="34" charset="-34"/>
              </a:rPr>
              <a:t> is </a:t>
            </a:r>
            <a:r>
              <a:rPr lang="en-US" sz="1800" dirty="0" smtClean="0">
                <a:latin typeface="Browallia New" pitchFamily="34" charset="-34"/>
                <a:ea typeface="Calibri" pitchFamily="34" charset="0"/>
                <a:cs typeface="Browallia New" pitchFamily="34" charset="-34"/>
              </a:rPr>
              <a:t>Disc </a:t>
            </a:r>
            <a:r>
              <a:rPr lang="en-US" sz="1800" dirty="0" err="1" smtClean="0">
                <a:latin typeface="Browallia New" pitchFamily="34" charset="-34"/>
                <a:ea typeface="Calibri" pitchFamily="34" charset="0"/>
                <a:cs typeface="Browallia New" pitchFamily="34" charset="-34"/>
              </a:rPr>
              <a:t>Herniation</a:t>
            </a:r>
            <a:r>
              <a:rPr lang="en-US" sz="1800" dirty="0" smtClean="0">
                <a:latin typeface="Browallia New" pitchFamily="34" charset="-34"/>
                <a:ea typeface="Calibri" pitchFamily="34" charset="0"/>
                <a:cs typeface="Browallia New" pitchFamily="34" charset="-34"/>
              </a:rPr>
              <a:t> (54%). SNRB procedure can significantly relieve pain for 3 months long (73%). It also can effectively relieve pain from the patients (57%) without severe side effects and 80% of overall patients have high </a:t>
            </a:r>
            <a:r>
              <a:rPr lang="en-US" sz="1800" dirty="0" smtClean="0">
                <a:latin typeface="Browallia New" pitchFamily="34" charset="-34"/>
                <a:cs typeface="Browallia New" pitchFamily="34" charset="-34"/>
              </a:rPr>
              <a:t>rating</a:t>
            </a:r>
            <a:r>
              <a:rPr lang="en-US" sz="1800" dirty="0" smtClean="0">
                <a:latin typeface="Browallia New" pitchFamily="34" charset="-34"/>
                <a:ea typeface="Calibri" pitchFamily="34" charset="0"/>
                <a:cs typeface="Browallia New" pitchFamily="34" charset="-34"/>
              </a:rPr>
              <a:t> satisfaction in the Third months after given procedure</a:t>
            </a:r>
            <a:r>
              <a:rPr lang="en-US" dirty="0" smtClean="0">
                <a:latin typeface="Browallia New" pitchFamily="34" charset="-34"/>
                <a:ea typeface="Calibri" pitchFamily="34" charset="0"/>
                <a:cs typeface="Browallia New" pitchFamily="34" charset="-34"/>
              </a:rPr>
              <a:t>.  </a:t>
            </a:r>
            <a:endParaRPr kumimoji="0" lang="th-TH" b="0" i="0" u="none" strike="noStrike" cap="none" normalizeH="0" baseline="0" dirty="0" smtClean="0">
              <a:ln>
                <a:noFill/>
              </a:ln>
              <a:effectLst/>
              <a:latin typeface="Browallia New" pitchFamily="34" charset="-34"/>
              <a:cs typeface="Browallia New" pitchFamily="34" charset="-34"/>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800" kern="1200" dirty="0" smtClean="0">
              <a:solidFill>
                <a:schemeClr val="tx1"/>
              </a:solidFill>
              <a:latin typeface="Arial" pitchFamily="34" charset="0"/>
              <a:ea typeface="+mn-ea"/>
              <a:cs typeface="Tahoma" pitchFamily="34" charset="0"/>
            </a:endParaRPr>
          </a:p>
          <a:p>
            <a:endParaRPr lang="th-TH" dirty="0"/>
          </a:p>
        </p:txBody>
      </p:sp>
      <p:sp>
        <p:nvSpPr>
          <p:cNvPr id="4" name="ตัวยึดหมายเลขภาพนิ่ง 3"/>
          <p:cNvSpPr>
            <a:spLocks noGrp="1"/>
          </p:cNvSpPr>
          <p:nvPr>
            <p:ph type="sldNum" sz="quarter" idx="10"/>
          </p:nvPr>
        </p:nvSpPr>
        <p:spPr/>
        <p:txBody>
          <a:bodyPr/>
          <a:lstStyle/>
          <a:p>
            <a:pPr>
              <a:defRPr/>
            </a:pPr>
            <a:fld id="{E26CA710-D1B3-42B7-BC10-9576BFD5E7E4}" type="slidenum">
              <a:rPr lang="en-US" smtClean="0"/>
              <a:pPr>
                <a:defRPr/>
              </a:pPr>
              <a:t>17</a:t>
            </a:fld>
            <a:endParaRPr lang="th-TH"/>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Browallia New" pitchFamily="34" charset="-34"/>
                <a:ea typeface="Calibri" pitchFamily="34" charset="0"/>
                <a:cs typeface="Browallia New" pitchFamily="34" charset="-34"/>
              </a:rPr>
              <a:t>This research is a primary study which showed that Selective nerve root block</a:t>
            </a:r>
            <a:r>
              <a:rPr lang="th-TH" sz="1800" dirty="0" smtClean="0">
                <a:latin typeface="Browallia New" pitchFamily="34" charset="-34"/>
                <a:ea typeface="Calibri" pitchFamily="34" charset="0"/>
                <a:cs typeface="Browallia New" pitchFamily="34" charset="-34"/>
              </a:rPr>
              <a:t> </a:t>
            </a:r>
            <a:r>
              <a:rPr lang="en-US" sz="1800" dirty="0" smtClean="0">
                <a:latin typeface="Browallia New" pitchFamily="34" charset="-34"/>
                <a:ea typeface="Calibri" pitchFamily="34" charset="0"/>
                <a:cs typeface="Browallia New" pitchFamily="34" charset="-34"/>
              </a:rPr>
              <a:t>procedure is an effective treatment in Thai patients who have </a:t>
            </a:r>
            <a:r>
              <a:rPr lang="en-US" sz="1800" dirty="0" smtClean="0">
                <a:latin typeface="Browallia New" pitchFamily="34" charset="-34"/>
                <a:ea typeface="Tahoma" pitchFamily="34" charset="0"/>
                <a:cs typeface="Browallia New" pitchFamily="34" charset="-34"/>
              </a:rPr>
              <a:t>chronic </a:t>
            </a:r>
            <a:r>
              <a:rPr lang="en-US" sz="1800" dirty="0" err="1" smtClean="0">
                <a:latin typeface="Browallia New" pitchFamily="34" charset="-34"/>
                <a:ea typeface="Tahoma" pitchFamily="34" charset="0"/>
                <a:cs typeface="Browallia New" pitchFamily="34" charset="-34"/>
              </a:rPr>
              <a:t>radicular</a:t>
            </a:r>
            <a:r>
              <a:rPr lang="en-US" sz="1800" dirty="0" smtClean="0">
                <a:latin typeface="Browallia New" pitchFamily="34" charset="-34"/>
                <a:ea typeface="Tahoma" pitchFamily="34" charset="0"/>
                <a:cs typeface="Browallia New" pitchFamily="34" charset="-34"/>
              </a:rPr>
              <a:t> pain</a:t>
            </a:r>
            <a:r>
              <a:rPr lang="en-US" sz="1800" dirty="0" smtClean="0">
                <a:latin typeface="Browallia New" pitchFamily="34" charset="-34"/>
                <a:cs typeface="Browallia New" pitchFamily="34" charset="-34"/>
              </a:rPr>
              <a:t>. This procedure can significantly effectively relieve pain for three months long without severe side effects, they also </a:t>
            </a:r>
            <a:r>
              <a:rPr lang="en-US" sz="1800" dirty="0" smtClean="0">
                <a:latin typeface="Browallia New" pitchFamily="34" charset="-34"/>
                <a:ea typeface="Calibri" pitchFamily="34" charset="0"/>
                <a:cs typeface="Browallia New" pitchFamily="34" charset="-34"/>
              </a:rPr>
              <a:t>have high </a:t>
            </a:r>
            <a:r>
              <a:rPr lang="en-US" sz="1800" dirty="0" smtClean="0">
                <a:latin typeface="Browallia New" pitchFamily="34" charset="-34"/>
                <a:cs typeface="Browallia New" pitchFamily="34" charset="-34"/>
              </a:rPr>
              <a:t>rating</a:t>
            </a:r>
            <a:r>
              <a:rPr lang="en-US" sz="1800" dirty="0" smtClean="0">
                <a:latin typeface="Browallia New" pitchFamily="34" charset="-34"/>
                <a:ea typeface="Calibri" pitchFamily="34" charset="0"/>
                <a:cs typeface="Browallia New" pitchFamily="34" charset="-34"/>
              </a:rPr>
              <a:t> satisfaction in this procedure. So, this procedure can be one of the effective alternative treatment for </a:t>
            </a:r>
            <a:r>
              <a:rPr lang="en-US" sz="1800" dirty="0" smtClean="0">
                <a:latin typeface="Browallia New" pitchFamily="34" charset="-34"/>
                <a:ea typeface="Tahoma" pitchFamily="34" charset="0"/>
                <a:cs typeface="Browallia New" pitchFamily="34" charset="-34"/>
              </a:rPr>
              <a:t>chronic </a:t>
            </a:r>
            <a:r>
              <a:rPr lang="en-US" sz="1800" dirty="0" err="1" smtClean="0">
                <a:latin typeface="Browallia New" pitchFamily="34" charset="-34"/>
                <a:ea typeface="Tahoma" pitchFamily="34" charset="0"/>
                <a:cs typeface="Browallia New" pitchFamily="34" charset="-34"/>
              </a:rPr>
              <a:t>radicular</a:t>
            </a:r>
            <a:r>
              <a:rPr lang="en-US" sz="1800" dirty="0" smtClean="0">
                <a:latin typeface="Browallia New" pitchFamily="34" charset="-34"/>
                <a:ea typeface="Tahoma" pitchFamily="34" charset="0"/>
                <a:cs typeface="Browallia New" pitchFamily="34" charset="-34"/>
              </a:rPr>
              <a:t> pain.</a:t>
            </a:r>
            <a:endParaRPr kumimoji="0" lang="th-TH" sz="1800" b="0" i="0" u="none" strike="noStrike" cap="none" normalizeH="0" baseline="0" dirty="0" smtClean="0">
              <a:ln>
                <a:noFill/>
              </a:ln>
              <a:effectLst/>
              <a:latin typeface="Browallia New" pitchFamily="34" charset="-34"/>
              <a:cs typeface="Browallia New" pitchFamily="34" charset="-34"/>
            </a:endParaRPr>
          </a:p>
          <a:p>
            <a:endParaRPr lang="th-TH" dirty="0"/>
          </a:p>
        </p:txBody>
      </p:sp>
      <p:sp>
        <p:nvSpPr>
          <p:cNvPr id="4" name="ตัวยึดหมายเลขภาพนิ่ง 3"/>
          <p:cNvSpPr>
            <a:spLocks noGrp="1"/>
          </p:cNvSpPr>
          <p:nvPr>
            <p:ph type="sldNum" sz="quarter" idx="10"/>
          </p:nvPr>
        </p:nvSpPr>
        <p:spPr/>
        <p:txBody>
          <a:bodyPr/>
          <a:lstStyle/>
          <a:p>
            <a:fld id="{6569780D-A875-4A99-8404-65B80F46602C}" type="slidenum">
              <a:rPr lang="th-TH" smtClean="0"/>
              <a:pPr/>
              <a:t>18</a:t>
            </a:fld>
            <a:endParaRPr lang="th-TH"/>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pPr>
              <a:buClr>
                <a:schemeClr val="tx1"/>
              </a:buClr>
              <a:buFont typeface="Arial" pitchFamily="34" charset="0"/>
              <a:buChar char="•"/>
            </a:pPr>
            <a:r>
              <a:rPr lang="en-US" sz="1800" dirty="0" smtClean="0">
                <a:latin typeface="Browallia New" pitchFamily="34" charset="-34"/>
                <a:cs typeface="Browallia New" pitchFamily="34" charset="-34"/>
              </a:rPr>
              <a:t>Although this research has a limit which is some groups of disorder such as Lumbar spine </a:t>
            </a:r>
            <a:r>
              <a:rPr lang="en-US" sz="1800" dirty="0" err="1" smtClean="0">
                <a:latin typeface="Browallia New" pitchFamily="34" charset="-34"/>
                <a:cs typeface="Browallia New" pitchFamily="34" charset="-34"/>
              </a:rPr>
              <a:t>stenosis</a:t>
            </a:r>
            <a:r>
              <a:rPr lang="en-US" sz="1800" dirty="0" smtClean="0">
                <a:latin typeface="Browallia New" pitchFamily="34" charset="-34"/>
                <a:cs typeface="Browallia New" pitchFamily="34" charset="-34"/>
              </a:rPr>
              <a:t> have only small number of patients but, all of the patients received the procedure from the same medical expert which can make sure that there is no difference in the technique of each time procedure. So, this can predict the effectiveness after patient received SNRB procedure, and they also </a:t>
            </a:r>
            <a:r>
              <a:rPr lang="en-US" sz="1800" dirty="0" smtClean="0">
                <a:latin typeface="Browallia New" pitchFamily="34" charset="-34"/>
                <a:ea typeface="Calibri" pitchFamily="34" charset="0"/>
                <a:cs typeface="Browallia New" pitchFamily="34" charset="-34"/>
              </a:rPr>
              <a:t>have high level of satisfaction</a:t>
            </a:r>
            <a:endParaRPr lang="th-TH" sz="1800" dirty="0" smtClean="0">
              <a:latin typeface="Browallia New" pitchFamily="34" charset="-34"/>
              <a:cs typeface="Browallia New" pitchFamily="34" charset="-34"/>
            </a:endParaRPr>
          </a:p>
          <a:p>
            <a:pPr>
              <a:buFont typeface="Arial" pitchFamily="34" charset="0"/>
              <a:buChar char="•"/>
            </a:pPr>
            <a:r>
              <a:rPr lang="en-US" sz="1800" dirty="0" smtClean="0">
                <a:latin typeface="Browallia New" pitchFamily="34" charset="-34"/>
                <a:cs typeface="Browallia New" pitchFamily="34" charset="-34"/>
              </a:rPr>
              <a:t>  However this study is a retrospective observational study which can be difficult to control other factors such as doing physical therapy, the amounts of pain relieve tablet, and acupuncture. Therefore we might have to consider studying prospective study with estimating other factors that effect the quality of life.</a:t>
            </a:r>
            <a:endParaRPr lang="th-TH" sz="1800" dirty="0" smtClean="0">
              <a:latin typeface="Browallia New" pitchFamily="34" charset="-34"/>
              <a:cs typeface="Browallia New" pitchFamily="34" charset="-34"/>
            </a:endParaRPr>
          </a:p>
          <a:p>
            <a:endParaRPr lang="th-TH" dirty="0"/>
          </a:p>
        </p:txBody>
      </p:sp>
      <p:sp>
        <p:nvSpPr>
          <p:cNvPr id="4" name="ตัวยึดหมายเลขภาพนิ่ง 3"/>
          <p:cNvSpPr>
            <a:spLocks noGrp="1"/>
          </p:cNvSpPr>
          <p:nvPr>
            <p:ph type="sldNum" sz="quarter" idx="10"/>
          </p:nvPr>
        </p:nvSpPr>
        <p:spPr/>
        <p:txBody>
          <a:bodyPr/>
          <a:lstStyle/>
          <a:p>
            <a:fld id="{6569780D-A875-4A99-8404-65B80F46602C}" type="slidenum">
              <a:rPr lang="th-TH" smtClean="0"/>
              <a:pPr/>
              <a:t>19</a:t>
            </a:fld>
            <a:endParaRPr lang="th-TH"/>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fontScale="55000" lnSpcReduction="20000"/>
          </a:bodyPr>
          <a:lstStyle/>
          <a:p>
            <a:pPr marL="342900" lvl="0" indent="-342900">
              <a:buFont typeface="+mj-lt"/>
              <a:buAutoNum type="arabicPeriod"/>
            </a:pPr>
            <a:endParaRPr lang="en-US" sz="1800" kern="1200" dirty="0" smtClean="0">
              <a:solidFill>
                <a:schemeClr val="tx1"/>
              </a:solidFill>
              <a:latin typeface="Arial" pitchFamily="34" charset="0"/>
              <a:ea typeface="+mn-ea"/>
              <a:cs typeface="Tahoma" pitchFamily="34" charset="0"/>
            </a:endParaRPr>
          </a:p>
        </p:txBody>
      </p:sp>
      <p:sp>
        <p:nvSpPr>
          <p:cNvPr id="4" name="ตัวยึดหมายเลขภาพนิ่ง 3"/>
          <p:cNvSpPr>
            <a:spLocks noGrp="1"/>
          </p:cNvSpPr>
          <p:nvPr>
            <p:ph type="sldNum" sz="quarter" idx="10"/>
          </p:nvPr>
        </p:nvSpPr>
        <p:spPr/>
        <p:txBody>
          <a:bodyPr/>
          <a:lstStyle/>
          <a:p>
            <a:pPr>
              <a:defRPr/>
            </a:pPr>
            <a:fld id="{E26CA710-D1B3-42B7-BC10-9576BFD5E7E4}" type="slidenum">
              <a:rPr lang="en-US" smtClean="0"/>
              <a:pPr>
                <a:defRPr/>
              </a:pPr>
              <a:t>20</a:t>
            </a:fld>
            <a:endParaRPr lang="th-TH"/>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endParaRPr lang="th-TH" dirty="0"/>
          </a:p>
        </p:txBody>
      </p:sp>
      <p:sp>
        <p:nvSpPr>
          <p:cNvPr id="4" name="ตัวยึดหมายเลขภาพนิ่ง 3"/>
          <p:cNvSpPr>
            <a:spLocks noGrp="1"/>
          </p:cNvSpPr>
          <p:nvPr>
            <p:ph type="sldNum" sz="quarter" idx="10"/>
          </p:nvPr>
        </p:nvSpPr>
        <p:spPr/>
        <p:txBody>
          <a:bodyPr/>
          <a:lstStyle/>
          <a:p>
            <a:pPr>
              <a:defRPr/>
            </a:pPr>
            <a:fld id="{E26CA710-D1B3-42B7-BC10-9576BFD5E7E4}" type="slidenum">
              <a:rPr lang="en-US" smtClean="0"/>
              <a:pPr>
                <a:defRPr/>
              </a:pPr>
              <a:t>2</a:t>
            </a:fld>
            <a:endParaRPr lang="th-TH"/>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fontScale="92500" lnSpcReduction="10000"/>
          </a:bodyPr>
          <a:lstStyle/>
          <a:p>
            <a:endParaRPr lang="th-TH" dirty="0"/>
          </a:p>
        </p:txBody>
      </p:sp>
      <p:sp>
        <p:nvSpPr>
          <p:cNvPr id="4" name="ตัวยึดหมายเลขภาพนิ่ง 3"/>
          <p:cNvSpPr>
            <a:spLocks noGrp="1"/>
          </p:cNvSpPr>
          <p:nvPr>
            <p:ph type="sldNum" sz="quarter" idx="10"/>
          </p:nvPr>
        </p:nvSpPr>
        <p:spPr/>
        <p:txBody>
          <a:bodyPr/>
          <a:lstStyle/>
          <a:p>
            <a:pPr>
              <a:defRPr/>
            </a:pPr>
            <a:fld id="{E26CA710-D1B3-42B7-BC10-9576BFD5E7E4}" type="slidenum">
              <a:rPr lang="en-US" smtClean="0"/>
              <a:pPr>
                <a:defRPr/>
              </a:pPr>
              <a:t>3</a:t>
            </a:fld>
            <a:endParaRPr lang="th-TH"/>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lnSpcReduction="10000"/>
          </a:bodyPr>
          <a:lstStyle/>
          <a:p>
            <a:pPr marL="633222" lvl="0" indent="-514350" algn="r"/>
            <a:r>
              <a:rPr lang="en-US" sz="1800" i="1" dirty="0" smtClean="0">
                <a:latin typeface="Browallia New" pitchFamily="34" charset="-34"/>
                <a:cs typeface="Browallia New" pitchFamily="34" charset="-34"/>
              </a:rPr>
              <a:t>10. </a:t>
            </a:r>
            <a:r>
              <a:rPr lang="th-TH" sz="1800" i="1" dirty="0" smtClean="0">
                <a:latin typeface="Browallia New" pitchFamily="34" charset="-34"/>
                <a:cs typeface="Browallia New" pitchFamily="34" charset="-34"/>
              </a:rPr>
              <a:t>นุช </a:t>
            </a:r>
            <a:r>
              <a:rPr lang="th-TH" sz="1800" i="1" dirty="0" err="1" smtClean="0">
                <a:latin typeface="Browallia New" pitchFamily="34" charset="-34"/>
                <a:cs typeface="Browallia New" pitchFamily="34" charset="-34"/>
              </a:rPr>
              <a:t>ตันติศิ</a:t>
            </a:r>
            <a:r>
              <a:rPr lang="th-TH" sz="1800" i="1" dirty="0" smtClean="0">
                <a:latin typeface="Browallia New" pitchFamily="34" charset="-34"/>
                <a:cs typeface="Browallia New" pitchFamily="34" charset="-34"/>
              </a:rPr>
              <a:t>ริ</a:t>
            </a:r>
            <a:r>
              <a:rPr lang="th-TH" sz="1800" i="1" dirty="0" err="1" smtClean="0">
                <a:latin typeface="Browallia New" pitchFamily="34" charset="-34"/>
                <a:cs typeface="Browallia New" pitchFamily="34" charset="-34"/>
              </a:rPr>
              <a:t>นทร์</a:t>
            </a:r>
            <a:r>
              <a:rPr lang="th-TH" sz="1800" i="1" dirty="0" smtClean="0">
                <a:latin typeface="Browallia New" pitchFamily="34" charset="-34"/>
                <a:cs typeface="Browallia New" pitchFamily="34" charset="-34"/>
              </a:rPr>
              <a:t> </a:t>
            </a:r>
            <a:r>
              <a:rPr lang="th-TH" sz="1800" i="1" dirty="0" err="1" smtClean="0">
                <a:latin typeface="Browallia New" pitchFamily="34" charset="-34"/>
                <a:cs typeface="Browallia New" pitchFamily="34" charset="-34"/>
              </a:rPr>
              <a:t>พ.บ.</a:t>
            </a:r>
            <a:r>
              <a:rPr lang="th-TH" sz="1800" i="1" dirty="0" smtClean="0">
                <a:latin typeface="Browallia New" pitchFamily="34" charset="-34"/>
                <a:cs typeface="Browallia New" pitchFamily="34" charset="-34"/>
              </a:rPr>
              <a:t> และคณะ </a:t>
            </a:r>
            <a:r>
              <a:rPr lang="en-US" sz="1800" i="1" dirty="0" smtClean="0">
                <a:latin typeface="Browallia New" pitchFamily="34" charset="-34"/>
                <a:cs typeface="Browallia New" pitchFamily="34" charset="-34"/>
              </a:rPr>
              <a:t>: </a:t>
            </a:r>
            <a:r>
              <a:rPr lang="th-TH" sz="1800" i="1" dirty="0" smtClean="0">
                <a:latin typeface="Browallia New" pitchFamily="34" charset="-34"/>
                <a:cs typeface="Browallia New" pitchFamily="34" charset="-34"/>
              </a:rPr>
              <a:t>ประสิทธิผลของหัตถการระงับปวดในการบำบัดอาการปวดหลังเรื้อรังในโรงพยาบาลรามาธิบดี</a:t>
            </a:r>
            <a:r>
              <a:rPr lang="en-US" sz="1800" i="1" dirty="0" smtClean="0">
                <a:latin typeface="Browallia New" pitchFamily="34" charset="-34"/>
                <a:cs typeface="Browallia New" pitchFamily="34" charset="-34"/>
              </a:rPr>
              <a:t>, </a:t>
            </a:r>
            <a:r>
              <a:rPr lang="th-TH" sz="1800" i="1" dirty="0" smtClean="0">
                <a:latin typeface="Browallia New" pitchFamily="34" charset="-34"/>
                <a:cs typeface="Browallia New" pitchFamily="34" charset="-34"/>
              </a:rPr>
              <a:t>วิสัญญีสาร</a:t>
            </a:r>
            <a:r>
              <a:rPr lang="en-US" sz="1800" i="1" dirty="0" smtClean="0">
                <a:latin typeface="Browallia New" pitchFamily="34" charset="-34"/>
                <a:cs typeface="Browallia New" pitchFamily="34" charset="-34"/>
              </a:rPr>
              <a:t>, </a:t>
            </a:r>
            <a:r>
              <a:rPr lang="th-TH" sz="1800" i="1" dirty="0" smtClean="0">
                <a:latin typeface="Browallia New" pitchFamily="34" charset="-34"/>
                <a:cs typeface="Browallia New" pitchFamily="34" charset="-34"/>
              </a:rPr>
              <a:t>ปีที่ </a:t>
            </a:r>
            <a:r>
              <a:rPr lang="en-US" sz="1800" i="1" dirty="0" smtClean="0">
                <a:latin typeface="Browallia New" pitchFamily="34" charset="-34"/>
                <a:cs typeface="Browallia New" pitchFamily="34" charset="-34"/>
              </a:rPr>
              <a:t>37</a:t>
            </a:r>
            <a:r>
              <a:rPr lang="th-TH" sz="1800" i="1" dirty="0" smtClean="0">
                <a:latin typeface="Browallia New" pitchFamily="34" charset="-34"/>
                <a:cs typeface="Browallia New" pitchFamily="34" charset="-34"/>
              </a:rPr>
              <a:t> ฉบับที่ </a:t>
            </a:r>
            <a:r>
              <a:rPr lang="en-US" sz="1800" i="1" dirty="0" smtClean="0">
                <a:latin typeface="Browallia New" pitchFamily="34" charset="-34"/>
                <a:cs typeface="Browallia New" pitchFamily="34" charset="-34"/>
              </a:rPr>
              <a:t>2</a:t>
            </a:r>
            <a:r>
              <a:rPr lang="th-TH" sz="1800" i="1" dirty="0" smtClean="0">
                <a:latin typeface="Browallia New" pitchFamily="34" charset="-34"/>
                <a:cs typeface="Browallia New" pitchFamily="34" charset="-34"/>
              </a:rPr>
              <a:t> เมษายน </a:t>
            </a:r>
            <a:r>
              <a:rPr lang="en-US" sz="1800" i="1" dirty="0" smtClean="0">
                <a:latin typeface="Browallia New" pitchFamily="34" charset="-34"/>
                <a:cs typeface="Browallia New" pitchFamily="34" charset="-34"/>
              </a:rPr>
              <a:t>– </a:t>
            </a:r>
            <a:r>
              <a:rPr lang="th-TH" sz="1800" i="1" dirty="0" smtClean="0">
                <a:latin typeface="Browallia New" pitchFamily="34" charset="-34"/>
                <a:cs typeface="Browallia New" pitchFamily="34" charset="-34"/>
              </a:rPr>
              <a:t>มิถุนายน </a:t>
            </a:r>
            <a:r>
              <a:rPr lang="en-US" sz="1800" i="1" dirty="0" smtClean="0">
                <a:latin typeface="Browallia New" pitchFamily="34" charset="-34"/>
                <a:cs typeface="Browallia New" pitchFamily="34" charset="-34"/>
              </a:rPr>
              <a:t>2554, </a:t>
            </a:r>
            <a:r>
              <a:rPr lang="th-TH" sz="1800" i="1" dirty="0" smtClean="0">
                <a:latin typeface="Browallia New" pitchFamily="34" charset="-34"/>
                <a:cs typeface="Browallia New" pitchFamily="34" charset="-34"/>
              </a:rPr>
              <a:t>หน้า </a:t>
            </a:r>
            <a:r>
              <a:rPr lang="en-US" sz="1800" i="1" dirty="0" smtClean="0">
                <a:latin typeface="Browallia New" pitchFamily="34" charset="-34"/>
                <a:cs typeface="Browallia New" pitchFamily="34" charset="-34"/>
              </a:rPr>
              <a:t>104-114</a:t>
            </a:r>
          </a:p>
          <a:p>
            <a:endParaRPr lang="th-TH" dirty="0"/>
          </a:p>
        </p:txBody>
      </p:sp>
      <p:sp>
        <p:nvSpPr>
          <p:cNvPr id="4" name="ตัวยึดหมายเลขภาพนิ่ง 3"/>
          <p:cNvSpPr>
            <a:spLocks noGrp="1"/>
          </p:cNvSpPr>
          <p:nvPr>
            <p:ph type="sldNum" sz="quarter" idx="10"/>
          </p:nvPr>
        </p:nvSpPr>
        <p:spPr/>
        <p:txBody>
          <a:bodyPr/>
          <a:lstStyle/>
          <a:p>
            <a:pPr>
              <a:defRPr/>
            </a:pPr>
            <a:fld id="{E26CA710-D1B3-42B7-BC10-9576BFD5E7E4}" type="slidenum">
              <a:rPr lang="en-US" smtClean="0"/>
              <a:pPr>
                <a:defRPr/>
              </a:pPr>
              <a:t>4</a:t>
            </a:fld>
            <a:endParaRPr lang="th-TH"/>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fontScale="77500" lnSpcReduction="20000"/>
          </a:bodyPr>
          <a:lstStyle/>
          <a:p>
            <a:pPr lvl="0"/>
            <a:r>
              <a:rPr lang="th-TH" sz="1800" b="1" kern="1200" dirty="0" smtClean="0">
                <a:solidFill>
                  <a:schemeClr val="tx1"/>
                </a:solidFill>
                <a:latin typeface="Arial" pitchFamily="34" charset="0"/>
                <a:ea typeface="+mn-ea"/>
                <a:cs typeface="Tahoma" pitchFamily="34" charset="0"/>
              </a:rPr>
              <a:t>เกณฑ์การคัดเลือกผู้เข้าร่วมโครงการวิจัย</a:t>
            </a:r>
            <a:endParaRPr lang="en-US" sz="1800" kern="1200" dirty="0" smtClean="0">
              <a:solidFill>
                <a:schemeClr val="tx1"/>
              </a:solidFill>
              <a:latin typeface="Arial" pitchFamily="34" charset="0"/>
              <a:ea typeface="+mn-ea"/>
              <a:cs typeface="Tahoma" pitchFamily="34" charset="0"/>
            </a:endParaRPr>
          </a:p>
          <a:p>
            <a:r>
              <a:rPr lang="en-US" sz="1800" b="1" kern="1200" dirty="0" smtClean="0">
                <a:solidFill>
                  <a:schemeClr val="tx1"/>
                </a:solidFill>
                <a:latin typeface="Arial" pitchFamily="34" charset="0"/>
                <a:ea typeface="+mn-ea"/>
                <a:cs typeface="Tahoma" pitchFamily="34" charset="0"/>
              </a:rPr>
              <a:t>Inclusion criteria: </a:t>
            </a:r>
            <a:endParaRPr lang="en-US" sz="1800" kern="1200" dirty="0" smtClean="0">
              <a:solidFill>
                <a:schemeClr val="tx1"/>
              </a:solidFill>
              <a:latin typeface="Arial" pitchFamily="34" charset="0"/>
              <a:ea typeface="+mn-ea"/>
              <a:cs typeface="Tahoma" pitchFamily="34" charset="0"/>
            </a:endParaRPr>
          </a:p>
          <a:p>
            <a:pPr lvl="0"/>
            <a:r>
              <a:rPr lang="th-TH" sz="1800" kern="1200" dirty="0" smtClean="0">
                <a:solidFill>
                  <a:schemeClr val="tx1"/>
                </a:solidFill>
                <a:latin typeface="Arial" pitchFamily="34" charset="0"/>
                <a:ea typeface="+mn-ea"/>
                <a:cs typeface="Tahoma" pitchFamily="34" charset="0"/>
              </a:rPr>
              <a:t>มีอาการปวดหลังร้าวลงขา ที่ได้รับการวินิจฉัยจากแพทย์</a:t>
            </a:r>
            <a:endParaRPr lang="en-US" sz="1800" kern="1200" dirty="0" smtClean="0">
              <a:solidFill>
                <a:schemeClr val="tx1"/>
              </a:solidFill>
              <a:latin typeface="Arial" pitchFamily="34" charset="0"/>
              <a:ea typeface="+mn-ea"/>
              <a:cs typeface="Tahoma" pitchFamily="34" charset="0"/>
            </a:endParaRPr>
          </a:p>
          <a:p>
            <a:pPr lvl="0"/>
            <a:r>
              <a:rPr lang="th-TH" sz="1800" kern="1200" dirty="0" smtClean="0">
                <a:solidFill>
                  <a:schemeClr val="tx1"/>
                </a:solidFill>
                <a:latin typeface="Arial" pitchFamily="34" charset="0"/>
                <a:ea typeface="+mn-ea"/>
                <a:cs typeface="Tahoma" pitchFamily="34" charset="0"/>
              </a:rPr>
              <a:t>อาการปวดไม่ลดลงหลังจากได้รับยาระงับปวดชนิดรับประทานหรือมีผลข้างเคียงจากยา</a:t>
            </a:r>
            <a:endParaRPr lang="en-US" sz="1800" kern="1200" dirty="0" smtClean="0">
              <a:solidFill>
                <a:schemeClr val="tx1"/>
              </a:solidFill>
              <a:latin typeface="Arial" pitchFamily="34" charset="0"/>
              <a:ea typeface="+mn-ea"/>
              <a:cs typeface="Tahoma" pitchFamily="34" charset="0"/>
            </a:endParaRPr>
          </a:p>
          <a:p>
            <a:pPr lvl="0"/>
            <a:r>
              <a:rPr lang="th-TH" sz="1800" kern="1200" dirty="0" smtClean="0">
                <a:solidFill>
                  <a:schemeClr val="tx1"/>
                </a:solidFill>
                <a:latin typeface="Arial" pitchFamily="34" charset="0"/>
                <a:ea typeface="+mn-ea"/>
                <a:cs typeface="Tahoma" pitchFamily="34" charset="0"/>
              </a:rPr>
              <a:t>มีความปวดรุนแรงทำให้ไม่สามารถทำกายภาพบำบัด</a:t>
            </a:r>
            <a:endParaRPr lang="en-US" sz="1800" kern="1200" dirty="0" smtClean="0">
              <a:solidFill>
                <a:schemeClr val="tx1"/>
              </a:solidFill>
              <a:latin typeface="Arial" pitchFamily="34" charset="0"/>
              <a:ea typeface="+mn-ea"/>
              <a:cs typeface="Tahoma" pitchFamily="34" charset="0"/>
            </a:endParaRPr>
          </a:p>
          <a:p>
            <a:r>
              <a:rPr lang="en-US" sz="1800" b="1" kern="1200" dirty="0" smtClean="0">
                <a:solidFill>
                  <a:schemeClr val="tx1"/>
                </a:solidFill>
                <a:latin typeface="Arial" pitchFamily="34" charset="0"/>
                <a:ea typeface="+mn-ea"/>
                <a:cs typeface="Tahoma" pitchFamily="34" charset="0"/>
              </a:rPr>
              <a:t>Exclusion criteria: </a:t>
            </a:r>
            <a:endParaRPr lang="en-US" sz="1800" kern="1200" dirty="0" smtClean="0">
              <a:solidFill>
                <a:schemeClr val="tx1"/>
              </a:solidFill>
              <a:latin typeface="Arial" pitchFamily="34" charset="0"/>
              <a:ea typeface="+mn-ea"/>
              <a:cs typeface="Tahoma" pitchFamily="34" charset="0"/>
            </a:endParaRPr>
          </a:p>
          <a:p>
            <a:pPr lvl="0"/>
            <a:r>
              <a:rPr lang="th-TH" sz="1800" kern="1200" dirty="0" smtClean="0">
                <a:solidFill>
                  <a:schemeClr val="tx1"/>
                </a:solidFill>
                <a:latin typeface="Arial" pitchFamily="34" charset="0"/>
                <a:ea typeface="+mn-ea"/>
                <a:cs typeface="Tahoma" pitchFamily="34" charset="0"/>
              </a:rPr>
              <a:t>มีข้อบ่งชี้ในการผ่าตัด</a:t>
            </a:r>
            <a:endParaRPr lang="en-US" sz="1800" kern="1200" dirty="0" smtClean="0">
              <a:solidFill>
                <a:schemeClr val="tx1"/>
              </a:solidFill>
              <a:latin typeface="Arial" pitchFamily="34" charset="0"/>
              <a:ea typeface="+mn-ea"/>
              <a:cs typeface="Tahoma" pitchFamily="34" charset="0"/>
            </a:endParaRPr>
          </a:p>
          <a:p>
            <a:pPr lvl="0"/>
            <a:r>
              <a:rPr lang="th-TH" sz="1800" kern="1200" dirty="0" smtClean="0">
                <a:solidFill>
                  <a:schemeClr val="tx1"/>
                </a:solidFill>
                <a:latin typeface="Arial" pitchFamily="34" charset="0"/>
                <a:ea typeface="+mn-ea"/>
                <a:cs typeface="Tahoma" pitchFamily="34" charset="0"/>
              </a:rPr>
              <a:t>มีอาการอ่อนแรงฉับพลัน</a:t>
            </a:r>
            <a:endParaRPr lang="en-US" sz="1800" kern="1200" dirty="0" smtClean="0">
              <a:solidFill>
                <a:schemeClr val="tx1"/>
              </a:solidFill>
              <a:latin typeface="Arial" pitchFamily="34" charset="0"/>
              <a:ea typeface="+mn-ea"/>
              <a:cs typeface="Tahoma" pitchFamily="34" charset="0"/>
            </a:endParaRPr>
          </a:p>
          <a:p>
            <a:pPr lvl="0"/>
            <a:r>
              <a:rPr lang="th-TH" sz="1800" kern="1200" dirty="0" smtClean="0">
                <a:solidFill>
                  <a:schemeClr val="tx1"/>
                </a:solidFill>
                <a:latin typeface="Arial" pitchFamily="34" charset="0"/>
                <a:ea typeface="+mn-ea"/>
                <a:cs typeface="Tahoma" pitchFamily="34" charset="0"/>
              </a:rPr>
              <a:t>มี </a:t>
            </a:r>
            <a:r>
              <a:rPr lang="en-US" sz="1800" kern="1200" dirty="0" smtClean="0">
                <a:solidFill>
                  <a:schemeClr val="tx1"/>
                </a:solidFill>
                <a:latin typeface="Arial" pitchFamily="34" charset="0"/>
                <a:ea typeface="+mn-ea"/>
                <a:cs typeface="Tahoma" pitchFamily="34" charset="0"/>
              </a:rPr>
              <a:t>severe bleeding disorder </a:t>
            </a:r>
            <a:r>
              <a:rPr lang="th-TH" sz="1800" kern="1200" dirty="0" smtClean="0">
                <a:solidFill>
                  <a:schemeClr val="tx1"/>
                </a:solidFill>
                <a:latin typeface="Arial" pitchFamily="34" charset="0"/>
                <a:ea typeface="+mn-ea"/>
                <a:cs typeface="Tahoma" pitchFamily="34" charset="0"/>
              </a:rPr>
              <a:t>และ </a:t>
            </a:r>
            <a:r>
              <a:rPr lang="en-US" sz="1800" kern="1200" dirty="0" smtClean="0">
                <a:solidFill>
                  <a:schemeClr val="tx1"/>
                </a:solidFill>
                <a:latin typeface="Arial" pitchFamily="34" charset="0"/>
                <a:ea typeface="+mn-ea"/>
                <a:cs typeface="Tahoma" pitchFamily="34" charset="0"/>
              </a:rPr>
              <a:t>excessive anticoagulation </a:t>
            </a:r>
          </a:p>
          <a:p>
            <a:pPr lvl="0"/>
            <a:r>
              <a:rPr lang="th-TH" sz="1800" kern="1200" dirty="0" smtClean="0">
                <a:solidFill>
                  <a:schemeClr val="tx1"/>
                </a:solidFill>
                <a:latin typeface="Arial" pitchFamily="34" charset="0"/>
                <a:ea typeface="+mn-ea"/>
                <a:cs typeface="Tahoma" pitchFamily="34" charset="0"/>
              </a:rPr>
              <a:t>มีอาการของ </a:t>
            </a:r>
            <a:r>
              <a:rPr lang="en-US" sz="1800" kern="1200" dirty="0" smtClean="0">
                <a:solidFill>
                  <a:schemeClr val="tx1"/>
                </a:solidFill>
                <a:latin typeface="Arial" pitchFamily="34" charset="0"/>
                <a:ea typeface="+mn-ea"/>
                <a:cs typeface="Tahoma" pitchFamily="34" charset="0"/>
              </a:rPr>
              <a:t>cord compression </a:t>
            </a:r>
            <a:r>
              <a:rPr lang="th-TH" sz="1800" kern="1200" dirty="0" smtClean="0">
                <a:solidFill>
                  <a:schemeClr val="tx1"/>
                </a:solidFill>
                <a:latin typeface="Arial" pitchFamily="34" charset="0"/>
                <a:ea typeface="+mn-ea"/>
                <a:cs typeface="Tahoma" pitchFamily="34" charset="0"/>
              </a:rPr>
              <a:t>หรือ</a:t>
            </a:r>
            <a:r>
              <a:rPr lang="en-US" sz="1800" kern="1200" dirty="0" smtClean="0">
                <a:solidFill>
                  <a:schemeClr val="tx1"/>
                </a:solidFill>
                <a:latin typeface="Arial" pitchFamily="34" charset="0"/>
                <a:ea typeface="+mn-ea"/>
                <a:cs typeface="Tahoma" pitchFamily="34" charset="0"/>
              </a:rPr>
              <a:t> </a:t>
            </a:r>
            <a:r>
              <a:rPr lang="en-US" sz="1800" kern="1200" dirty="0" err="1" smtClean="0">
                <a:solidFill>
                  <a:schemeClr val="tx1"/>
                </a:solidFill>
                <a:latin typeface="Arial" pitchFamily="34" charset="0"/>
                <a:ea typeface="+mn-ea"/>
                <a:cs typeface="Tahoma" pitchFamily="34" charset="0"/>
              </a:rPr>
              <a:t>cauda</a:t>
            </a:r>
            <a:r>
              <a:rPr lang="en-US" sz="1800" kern="1200" dirty="0" smtClean="0">
                <a:solidFill>
                  <a:schemeClr val="tx1"/>
                </a:solidFill>
                <a:latin typeface="Arial" pitchFamily="34" charset="0"/>
                <a:ea typeface="+mn-ea"/>
                <a:cs typeface="Tahoma" pitchFamily="34" charset="0"/>
              </a:rPr>
              <a:t> </a:t>
            </a:r>
            <a:r>
              <a:rPr lang="en-US" sz="1800" kern="1200" dirty="0" err="1" smtClean="0">
                <a:solidFill>
                  <a:schemeClr val="tx1"/>
                </a:solidFill>
                <a:latin typeface="Arial" pitchFamily="34" charset="0"/>
                <a:ea typeface="+mn-ea"/>
                <a:cs typeface="Tahoma" pitchFamily="34" charset="0"/>
              </a:rPr>
              <a:t>equina</a:t>
            </a:r>
            <a:r>
              <a:rPr lang="en-US" sz="1800" kern="1200" dirty="0" smtClean="0">
                <a:solidFill>
                  <a:schemeClr val="tx1"/>
                </a:solidFill>
                <a:latin typeface="Arial" pitchFamily="34" charset="0"/>
                <a:ea typeface="+mn-ea"/>
                <a:cs typeface="Tahoma" pitchFamily="34" charset="0"/>
              </a:rPr>
              <a:t> syndrome</a:t>
            </a:r>
          </a:p>
          <a:p>
            <a:pPr lvl="0"/>
            <a:r>
              <a:rPr lang="th-TH" sz="1800" kern="1200" dirty="0" smtClean="0">
                <a:solidFill>
                  <a:schemeClr val="tx1"/>
                </a:solidFill>
                <a:latin typeface="Arial" pitchFamily="34" charset="0"/>
                <a:ea typeface="+mn-ea"/>
                <a:cs typeface="Tahoma" pitchFamily="34" charset="0"/>
              </a:rPr>
              <a:t>มี</a:t>
            </a:r>
            <a:r>
              <a:rPr lang="en-US" sz="1800" kern="1200" dirty="0" smtClean="0">
                <a:solidFill>
                  <a:schemeClr val="tx1"/>
                </a:solidFill>
                <a:latin typeface="Arial" pitchFamily="34" charset="0"/>
                <a:ea typeface="+mn-ea"/>
                <a:cs typeface="Tahoma" pitchFamily="34" charset="0"/>
              </a:rPr>
              <a:t> disc</a:t>
            </a:r>
            <a:r>
              <a:rPr lang="th-TH" sz="1800" kern="1200" dirty="0" smtClean="0">
                <a:solidFill>
                  <a:schemeClr val="tx1"/>
                </a:solidFill>
                <a:latin typeface="Arial" pitchFamily="34" charset="0"/>
                <a:ea typeface="+mn-ea"/>
                <a:cs typeface="Tahoma" pitchFamily="34" charset="0"/>
              </a:rPr>
              <a:t> หรือ</a:t>
            </a:r>
            <a:r>
              <a:rPr lang="en-US" sz="1800" kern="1200" dirty="0" smtClean="0">
                <a:solidFill>
                  <a:schemeClr val="tx1"/>
                </a:solidFill>
                <a:latin typeface="Arial" pitchFamily="34" charset="0"/>
                <a:ea typeface="+mn-ea"/>
                <a:cs typeface="Tahoma" pitchFamily="34" charset="0"/>
              </a:rPr>
              <a:t> epidural infection</a:t>
            </a:r>
          </a:p>
          <a:p>
            <a:pPr lvl="0"/>
            <a:r>
              <a:rPr lang="th-TH" sz="1800" kern="1200" dirty="0" smtClean="0">
                <a:solidFill>
                  <a:schemeClr val="tx1"/>
                </a:solidFill>
                <a:latin typeface="Arial" pitchFamily="34" charset="0"/>
                <a:ea typeface="+mn-ea"/>
                <a:cs typeface="Tahoma" pitchFamily="34" charset="0"/>
              </a:rPr>
              <a:t>เบาหวาน </a:t>
            </a:r>
            <a:endParaRPr lang="en-US" sz="1800" kern="1200" dirty="0" smtClean="0">
              <a:solidFill>
                <a:schemeClr val="tx1"/>
              </a:solidFill>
              <a:latin typeface="Arial" pitchFamily="34" charset="0"/>
              <a:ea typeface="+mn-ea"/>
              <a:cs typeface="Tahoma" pitchFamily="34" charset="0"/>
            </a:endParaRPr>
          </a:p>
          <a:p>
            <a:pPr lvl="0"/>
            <a:r>
              <a:rPr lang="en-US" sz="1800" kern="1200" dirty="0" smtClean="0">
                <a:solidFill>
                  <a:schemeClr val="tx1"/>
                </a:solidFill>
                <a:latin typeface="Arial" pitchFamily="34" charset="0"/>
                <a:ea typeface="+mn-ea"/>
                <a:cs typeface="Tahoma" pitchFamily="34" charset="0"/>
              </a:rPr>
              <a:t>local skin infection</a:t>
            </a:r>
          </a:p>
          <a:p>
            <a:pPr lvl="0"/>
            <a:r>
              <a:rPr lang="th-TH" sz="1800" kern="1200" dirty="0" smtClean="0">
                <a:solidFill>
                  <a:schemeClr val="tx1"/>
                </a:solidFill>
                <a:latin typeface="Arial" pitchFamily="34" charset="0"/>
                <a:ea typeface="+mn-ea"/>
                <a:cs typeface="Tahoma" pitchFamily="34" charset="0"/>
              </a:rPr>
              <a:t>ผู้ป่วยที่มีปัญหาด้านการสื่อสาร</a:t>
            </a:r>
            <a:endParaRPr lang="en-US" sz="1800" kern="1200" dirty="0" smtClean="0">
              <a:solidFill>
                <a:schemeClr val="tx1"/>
              </a:solidFill>
              <a:latin typeface="Arial" pitchFamily="34" charset="0"/>
              <a:ea typeface="+mn-ea"/>
              <a:cs typeface="Tahoma" pitchFamily="34" charset="0"/>
            </a:endParaRPr>
          </a:p>
          <a:p>
            <a:r>
              <a:rPr lang="th-TH" sz="1800" kern="1200" dirty="0" smtClean="0">
                <a:solidFill>
                  <a:schemeClr val="tx1"/>
                </a:solidFill>
                <a:latin typeface="Arial" pitchFamily="34" charset="0"/>
                <a:ea typeface="+mn-ea"/>
                <a:cs typeface="Tahoma" pitchFamily="34" charset="0"/>
              </a:rPr>
              <a:t>หมายเหตุ </a:t>
            </a:r>
            <a:r>
              <a:rPr lang="en-US" sz="1800" kern="1200" dirty="0" smtClean="0">
                <a:solidFill>
                  <a:schemeClr val="tx1"/>
                </a:solidFill>
                <a:latin typeface="Arial" pitchFamily="34" charset="0"/>
                <a:ea typeface="+mn-ea"/>
                <a:cs typeface="Tahoma" pitchFamily="34" charset="0"/>
              </a:rPr>
              <a:t>: </a:t>
            </a:r>
            <a:r>
              <a:rPr lang="th-TH" sz="1800" kern="1200" dirty="0" smtClean="0">
                <a:solidFill>
                  <a:schemeClr val="tx1"/>
                </a:solidFill>
                <a:latin typeface="Arial" pitchFamily="34" charset="0"/>
                <a:ea typeface="+mn-ea"/>
                <a:cs typeface="Tahoma" pitchFamily="34" charset="0"/>
              </a:rPr>
              <a:t>ก่อนการทำหัตถการระงับปวดโดยการฉีดยาระงับปวดบริเวณรากประสาทสันหลัง จะมีการศึกษาประวัติ โรคประจำตัวที่วินิจฉัยโดยแพทย์ ตรวจร่างกาย และอาจมีการตรวจวินิจฉัยเพิ่มเติมตามความเหมาะสมก่อน เพื่อคัดเลือกผู้เข้าร่วมโครงการวิจัยตามเกณฑ์ที่กำหนด</a:t>
            </a:r>
            <a:endParaRPr lang="en-US" sz="1800" kern="1200" dirty="0" smtClean="0">
              <a:solidFill>
                <a:schemeClr val="tx1"/>
              </a:solidFill>
              <a:latin typeface="Arial" pitchFamily="34" charset="0"/>
              <a:ea typeface="+mn-ea"/>
              <a:cs typeface="Tahoma" pitchFamily="34" charset="0"/>
            </a:endParaRPr>
          </a:p>
          <a:p>
            <a:endParaRPr lang="th-TH" dirty="0"/>
          </a:p>
        </p:txBody>
      </p:sp>
      <p:sp>
        <p:nvSpPr>
          <p:cNvPr id="4" name="ตัวยึดหมายเลขภาพนิ่ง 3"/>
          <p:cNvSpPr>
            <a:spLocks noGrp="1"/>
          </p:cNvSpPr>
          <p:nvPr>
            <p:ph type="sldNum" sz="quarter" idx="10"/>
          </p:nvPr>
        </p:nvSpPr>
        <p:spPr/>
        <p:txBody>
          <a:bodyPr/>
          <a:lstStyle/>
          <a:p>
            <a:pPr>
              <a:defRPr/>
            </a:pPr>
            <a:fld id="{E26CA710-D1B3-42B7-BC10-9576BFD5E7E4}" type="slidenum">
              <a:rPr lang="en-US" smtClean="0"/>
              <a:pPr>
                <a:defRPr/>
              </a:pPr>
              <a:t>8</a:t>
            </a:fld>
            <a:endParaRPr lang="th-TH"/>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endParaRPr lang="th-TH" dirty="0"/>
          </a:p>
        </p:txBody>
      </p:sp>
      <p:sp>
        <p:nvSpPr>
          <p:cNvPr id="4" name="ตัวยึดหมายเลขภาพนิ่ง 3"/>
          <p:cNvSpPr>
            <a:spLocks noGrp="1"/>
          </p:cNvSpPr>
          <p:nvPr>
            <p:ph type="sldNum" sz="quarter" idx="10"/>
          </p:nvPr>
        </p:nvSpPr>
        <p:spPr/>
        <p:txBody>
          <a:bodyPr/>
          <a:lstStyle/>
          <a:p>
            <a:pPr>
              <a:defRPr/>
            </a:pPr>
            <a:fld id="{E26CA710-D1B3-42B7-BC10-9576BFD5E7E4}" type="slidenum">
              <a:rPr lang="en-US" smtClean="0"/>
              <a:pPr>
                <a:defRPr/>
              </a:pPr>
              <a:t>9</a:t>
            </a:fld>
            <a:endParaRPr lang="th-TH"/>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r>
              <a:rPr lang="en-US" sz="1800" kern="1200" dirty="0" smtClean="0">
                <a:solidFill>
                  <a:schemeClr val="tx1"/>
                </a:solidFill>
                <a:latin typeface="+mn-lt"/>
                <a:ea typeface="+mn-ea"/>
                <a:cs typeface="+mn-cs"/>
              </a:rPr>
              <a:t>From</a:t>
            </a:r>
            <a:r>
              <a:rPr lang="en-US" sz="1800" kern="1200" baseline="0" dirty="0" smtClean="0">
                <a:solidFill>
                  <a:schemeClr val="tx1"/>
                </a:solidFill>
                <a:latin typeface="+mn-lt"/>
                <a:ea typeface="+mn-ea"/>
                <a:cs typeface="+mn-cs"/>
              </a:rPr>
              <a:t> this table, you will see that we have 11 male pts that means 43 % and 15 female pts that means 57%</a:t>
            </a:r>
            <a:endParaRPr lang="th-TH" sz="1800" kern="1200" dirty="0" smtClean="0">
              <a:solidFill>
                <a:schemeClr val="tx1"/>
              </a:solidFill>
              <a:latin typeface="+mn-lt"/>
              <a:ea typeface="+mn-ea"/>
              <a:cs typeface="+mn-cs"/>
            </a:endParaRPr>
          </a:p>
        </p:txBody>
      </p:sp>
      <p:sp>
        <p:nvSpPr>
          <p:cNvPr id="4" name="ตัวยึดหมายเลขภาพนิ่ง 3"/>
          <p:cNvSpPr>
            <a:spLocks noGrp="1"/>
          </p:cNvSpPr>
          <p:nvPr>
            <p:ph type="sldNum" sz="quarter" idx="10"/>
          </p:nvPr>
        </p:nvSpPr>
        <p:spPr/>
        <p:txBody>
          <a:bodyPr/>
          <a:lstStyle/>
          <a:p>
            <a:fld id="{5F3FC4A6-D8D4-4573-8740-F0E2F1A3DBE2}" type="slidenum">
              <a:rPr lang="th-TH" smtClean="0"/>
              <a:pPr/>
              <a:t>12</a:t>
            </a:fld>
            <a:endParaRPr lang="th-TH"/>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latin typeface="+mn-lt"/>
                <a:ea typeface="+mn-ea"/>
                <a:cs typeface="+mn-cs"/>
              </a:rPr>
              <a:t>The causes of chronic </a:t>
            </a:r>
            <a:r>
              <a:rPr lang="en-US" sz="1800" kern="1200" dirty="0" err="1" smtClean="0">
                <a:solidFill>
                  <a:schemeClr val="tx1"/>
                </a:solidFill>
                <a:latin typeface="+mn-lt"/>
                <a:ea typeface="+mn-ea"/>
                <a:cs typeface="+mn-cs"/>
              </a:rPr>
              <a:t>radicular</a:t>
            </a:r>
            <a:r>
              <a:rPr lang="en-US" sz="1800" kern="1200" dirty="0" smtClean="0">
                <a:solidFill>
                  <a:schemeClr val="tx1"/>
                </a:solidFill>
                <a:latin typeface="+mn-lt"/>
                <a:ea typeface="+mn-ea"/>
                <a:cs typeface="+mn-cs"/>
              </a:rPr>
              <a:t> pain in patients </a:t>
            </a:r>
            <a:r>
              <a:rPr lang="en-US" sz="1800" kern="1200" baseline="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i="1" kern="1200" baseline="0" dirty="0" smtClean="0">
                <a:solidFill>
                  <a:schemeClr val="tx1"/>
                </a:solidFill>
                <a:latin typeface="+mn-lt"/>
                <a:ea typeface="+mn-ea"/>
                <a:cs typeface="+mn-cs"/>
              </a:rPr>
              <a:t>There are 2 pts with </a:t>
            </a:r>
            <a:r>
              <a:rPr lang="en-US" sz="1800" i="1" kern="1200" dirty="0" smtClean="0">
                <a:solidFill>
                  <a:schemeClr val="tx1"/>
                </a:solidFill>
                <a:latin typeface="+mn-lt"/>
                <a:ea typeface="+mn-ea"/>
                <a:cs typeface="+mn-cs"/>
              </a:rPr>
              <a:t>Lumbar </a:t>
            </a:r>
            <a:r>
              <a:rPr lang="en-US" sz="1800" i="1" kern="1200" dirty="0" err="1" smtClean="0">
                <a:solidFill>
                  <a:schemeClr val="tx1"/>
                </a:solidFill>
                <a:latin typeface="+mn-lt"/>
                <a:ea typeface="+mn-ea"/>
                <a:cs typeface="+mn-cs"/>
              </a:rPr>
              <a:t>Spondylosis</a:t>
            </a:r>
            <a:r>
              <a:rPr lang="en-US" sz="1800" kern="1200" dirty="0" smtClean="0">
                <a:solidFill>
                  <a:schemeClr val="tx1"/>
                </a:solidFill>
                <a:latin typeface="+mn-lt"/>
                <a:ea typeface="+mn-ea"/>
                <a:cs typeface="+mn-cs"/>
              </a:rPr>
              <a:t>  which</a:t>
            </a:r>
            <a:r>
              <a:rPr lang="en-US" sz="1800" kern="1200" baseline="0" dirty="0" smtClean="0">
                <a:solidFill>
                  <a:schemeClr val="tx1"/>
                </a:solidFill>
                <a:latin typeface="+mn-lt"/>
                <a:ea typeface="+mn-ea"/>
                <a:cs typeface="+mn-cs"/>
              </a:rPr>
              <a:t> are 8%(</a:t>
            </a:r>
            <a:r>
              <a:rPr lang="en-US" sz="1800" kern="1200" dirty="0" smtClean="0">
                <a:solidFill>
                  <a:schemeClr val="tx1"/>
                </a:solidFill>
                <a:latin typeface="+mn-lt"/>
                <a:ea typeface="+mn-ea"/>
                <a:cs typeface="+mn-cs"/>
              </a:rPr>
              <a:t>8%), 14 pt with </a:t>
            </a:r>
            <a:r>
              <a:rPr lang="en-US" sz="1800" i="1" kern="1200" dirty="0" smtClean="0">
                <a:solidFill>
                  <a:schemeClr val="tx1"/>
                </a:solidFill>
                <a:latin typeface="+mn-lt"/>
                <a:ea typeface="+mn-ea"/>
                <a:cs typeface="+mn-cs"/>
              </a:rPr>
              <a:t>Disc </a:t>
            </a:r>
            <a:r>
              <a:rPr lang="en-US" sz="1800" i="1" kern="1200" dirty="0" err="1" smtClean="0">
                <a:solidFill>
                  <a:schemeClr val="tx1"/>
                </a:solidFill>
                <a:latin typeface="+mn-lt"/>
                <a:ea typeface="+mn-ea"/>
                <a:cs typeface="+mn-cs"/>
              </a:rPr>
              <a:t>Herniation</a:t>
            </a:r>
            <a:r>
              <a:rPr lang="en-US" sz="1800" kern="1200" dirty="0" smtClean="0">
                <a:solidFill>
                  <a:schemeClr val="tx1"/>
                </a:solidFill>
                <a:latin typeface="+mn-lt"/>
                <a:ea typeface="+mn-ea"/>
                <a:cs typeface="+mn-cs"/>
              </a:rPr>
              <a:t> (54%),one pt with </a:t>
            </a:r>
            <a:r>
              <a:rPr lang="en-US" sz="1800" i="1" kern="1200" dirty="0" smtClean="0">
                <a:solidFill>
                  <a:schemeClr val="tx1"/>
                </a:solidFill>
                <a:latin typeface="+mn-lt"/>
                <a:ea typeface="+mn-ea"/>
                <a:cs typeface="+mn-cs"/>
              </a:rPr>
              <a:t>Lumbar Spinal </a:t>
            </a:r>
            <a:r>
              <a:rPr lang="en-US" sz="1800" i="1" kern="1200" dirty="0" err="1" smtClean="0">
                <a:solidFill>
                  <a:schemeClr val="tx1"/>
                </a:solidFill>
                <a:latin typeface="+mn-lt"/>
                <a:ea typeface="+mn-ea"/>
                <a:cs typeface="+mn-cs"/>
              </a:rPr>
              <a:t>Stenosis</a:t>
            </a:r>
            <a:r>
              <a:rPr lang="en-US" sz="1800" kern="1200" dirty="0" smtClean="0">
                <a:solidFill>
                  <a:schemeClr val="tx1"/>
                </a:solidFill>
                <a:latin typeface="+mn-lt"/>
                <a:ea typeface="+mn-ea"/>
                <a:cs typeface="+mn-cs"/>
              </a:rPr>
              <a:t> (4%), 6 pt with </a:t>
            </a:r>
            <a:r>
              <a:rPr lang="en-US" sz="1800" i="1" kern="1200" dirty="0" smtClean="0">
                <a:solidFill>
                  <a:schemeClr val="tx1"/>
                </a:solidFill>
                <a:latin typeface="+mn-lt"/>
                <a:ea typeface="+mn-ea"/>
                <a:cs typeface="+mn-cs"/>
              </a:rPr>
              <a:t>Lumbar </a:t>
            </a:r>
            <a:r>
              <a:rPr lang="en-US" sz="1800" i="1" kern="1200" dirty="0" err="1" smtClean="0">
                <a:solidFill>
                  <a:schemeClr val="tx1"/>
                </a:solidFill>
                <a:latin typeface="+mn-lt"/>
                <a:ea typeface="+mn-ea"/>
                <a:cs typeface="+mn-cs"/>
              </a:rPr>
              <a:t>Spondylolisthesis</a:t>
            </a:r>
            <a:r>
              <a:rPr lang="en-US" sz="1800" kern="1200" dirty="0" smtClean="0">
                <a:solidFill>
                  <a:schemeClr val="tx1"/>
                </a:solidFill>
                <a:latin typeface="+mn-lt"/>
                <a:ea typeface="+mn-ea"/>
                <a:cs typeface="+mn-cs"/>
              </a:rPr>
              <a:t> (23%) and others (11%).</a:t>
            </a:r>
          </a:p>
          <a:p>
            <a:endParaRPr lang="th-TH" dirty="0"/>
          </a:p>
        </p:txBody>
      </p:sp>
      <p:sp>
        <p:nvSpPr>
          <p:cNvPr id="4" name="ตัวยึดหมายเลขภาพนิ่ง 3"/>
          <p:cNvSpPr>
            <a:spLocks noGrp="1"/>
          </p:cNvSpPr>
          <p:nvPr>
            <p:ph type="sldNum" sz="quarter" idx="10"/>
          </p:nvPr>
        </p:nvSpPr>
        <p:spPr/>
        <p:txBody>
          <a:bodyPr/>
          <a:lstStyle/>
          <a:p>
            <a:fld id="{5F3FC4A6-D8D4-4573-8740-F0E2F1A3DBE2}" type="slidenum">
              <a:rPr lang="th-TH" smtClean="0"/>
              <a:pPr/>
              <a:t>13</a:t>
            </a:fld>
            <a:endParaRPr lang="th-TH"/>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รูปบนภาพนิ่ง 1"/>
          <p:cNvSpPr>
            <a:spLocks noGrp="1" noRot="1" noChangeAspect="1"/>
          </p:cNvSpPr>
          <p:nvPr>
            <p:ph type="sldImg"/>
          </p:nvPr>
        </p:nvSpPr>
        <p:spPr/>
      </p:sp>
      <p:sp>
        <p:nvSpPr>
          <p:cNvPr id="3" name="ตัวยึดบันทึกย่อ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800" kern="1200" dirty="0" smtClean="0">
                <a:solidFill>
                  <a:schemeClr val="tx1"/>
                </a:solidFill>
                <a:latin typeface="Arial" pitchFamily="34" charset="0"/>
                <a:ea typeface="+mn-ea"/>
                <a:cs typeface="Tahoma" pitchFamily="34" charset="0"/>
              </a:rPr>
              <a:t>The</a:t>
            </a:r>
            <a:r>
              <a:rPr lang="en-US" sz="1800" kern="1200" baseline="0" dirty="0" smtClean="0">
                <a:solidFill>
                  <a:schemeClr val="tx1"/>
                </a:solidFill>
                <a:latin typeface="Arial" pitchFamily="34" charset="0"/>
                <a:ea typeface="+mn-ea"/>
                <a:cs typeface="Tahoma" pitchFamily="34" charset="0"/>
              </a:rPr>
              <a:t> average age of male pts are 46.7 years old, and the </a:t>
            </a:r>
            <a:r>
              <a:rPr lang="en-US" sz="1800" kern="1200" baseline="0" dirty="0" err="1" smtClean="0">
                <a:solidFill>
                  <a:schemeClr val="tx1"/>
                </a:solidFill>
                <a:latin typeface="Arial" pitchFamily="34" charset="0"/>
                <a:ea typeface="+mn-ea"/>
                <a:cs typeface="Tahoma" pitchFamily="34" charset="0"/>
              </a:rPr>
              <a:t>the</a:t>
            </a:r>
            <a:r>
              <a:rPr lang="en-US" sz="1800" kern="1200" baseline="0" dirty="0" smtClean="0">
                <a:solidFill>
                  <a:schemeClr val="tx1"/>
                </a:solidFill>
                <a:latin typeface="Arial" pitchFamily="34" charset="0"/>
                <a:ea typeface="+mn-ea"/>
                <a:cs typeface="Tahoma" pitchFamily="34" charset="0"/>
              </a:rPr>
              <a:t> average age of female pts are 50 years old </a:t>
            </a:r>
            <a:endParaRPr lang="th-TH" sz="1800" kern="1200" dirty="0" smtClean="0">
              <a:solidFill>
                <a:schemeClr val="tx1"/>
              </a:solidFill>
              <a:latin typeface="Arial" pitchFamily="34" charset="0"/>
              <a:ea typeface="+mn-ea"/>
              <a:cs typeface="Tahoma" pitchFamily="34" charset="0"/>
            </a:endParaRPr>
          </a:p>
          <a:p>
            <a:endParaRPr lang="th-TH" dirty="0"/>
          </a:p>
        </p:txBody>
      </p:sp>
      <p:sp>
        <p:nvSpPr>
          <p:cNvPr id="4" name="ตัวยึดหมายเลขภาพนิ่ง 3"/>
          <p:cNvSpPr>
            <a:spLocks noGrp="1"/>
          </p:cNvSpPr>
          <p:nvPr>
            <p:ph type="sldNum" sz="quarter" idx="10"/>
          </p:nvPr>
        </p:nvSpPr>
        <p:spPr/>
        <p:txBody>
          <a:bodyPr/>
          <a:lstStyle/>
          <a:p>
            <a:pPr>
              <a:defRPr/>
            </a:pPr>
            <a:fld id="{E26CA710-D1B3-42B7-BC10-9576BFD5E7E4}" type="slidenum">
              <a:rPr lang="en-US" smtClean="0"/>
              <a:pPr>
                <a:defRPr/>
              </a:pPr>
              <a:t>14</a:t>
            </a:fld>
            <a:endParaRPr lang="th-T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ภาพนิ่งชื่อเรื่อง">
    <p:bg>
      <p:bgRef idx="1002">
        <a:schemeClr val="bg2"/>
      </p:bgRef>
    </p:bg>
    <p:spTree>
      <p:nvGrpSpPr>
        <p:cNvPr id="1" name=""/>
        <p:cNvGrpSpPr/>
        <p:nvPr/>
      </p:nvGrpSpPr>
      <p:grpSpPr>
        <a:xfrm>
          <a:off x="0" y="0"/>
          <a:ext cx="0" cy="0"/>
          <a:chOff x="0" y="0"/>
          <a:chExt cx="0" cy="0"/>
        </a:xfrm>
      </p:grpSpPr>
      <p:sp>
        <p:nvSpPr>
          <p:cNvPr id="7" name="รูปแบบอิสระ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รูปแบบอิสระ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ชื่อเรื่อง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h-TH" smtClean="0"/>
              <a:t>คลิกเพื่อแก้ไขลักษณะชื่อเรื่องต้นแบบ</a:t>
            </a:r>
            <a:endParaRPr kumimoji="0" lang="en-US"/>
          </a:p>
        </p:txBody>
      </p:sp>
      <p:sp>
        <p:nvSpPr>
          <p:cNvPr id="17" name="ชื่อเรื่องรอง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h-TH" smtClean="0"/>
              <a:t>คลิกเพื่อแก้ไขลักษณะชื่อเรื่องรองต้นแบบ</a:t>
            </a:r>
            <a:endParaRPr kumimoji="0" lang="en-US"/>
          </a:p>
        </p:txBody>
      </p:sp>
      <p:sp>
        <p:nvSpPr>
          <p:cNvPr id="30" name="ตัวยึดวันที่ 29"/>
          <p:cNvSpPr>
            <a:spLocks noGrp="1"/>
          </p:cNvSpPr>
          <p:nvPr>
            <p:ph type="dt" sz="half" idx="10"/>
          </p:nvPr>
        </p:nvSpPr>
        <p:spPr/>
        <p:txBody>
          <a:bodyPr/>
          <a:lstStyle/>
          <a:p>
            <a:fld id="{B3BD394A-1C91-4F50-A5E3-27DEF2A62982}" type="datetimeFigureOut">
              <a:rPr lang="th-TH" smtClean="0"/>
              <a:pPr/>
              <a:t>24/12/56</a:t>
            </a:fld>
            <a:endParaRPr lang="th-TH"/>
          </a:p>
        </p:txBody>
      </p:sp>
      <p:sp>
        <p:nvSpPr>
          <p:cNvPr id="19" name="ตัวยึดท้ายกระดาษ 18"/>
          <p:cNvSpPr>
            <a:spLocks noGrp="1"/>
          </p:cNvSpPr>
          <p:nvPr>
            <p:ph type="ftr" sz="quarter" idx="11"/>
          </p:nvPr>
        </p:nvSpPr>
        <p:spPr/>
        <p:txBody>
          <a:bodyPr/>
          <a:lstStyle/>
          <a:p>
            <a:endParaRPr lang="th-TH"/>
          </a:p>
        </p:txBody>
      </p:sp>
      <p:sp>
        <p:nvSpPr>
          <p:cNvPr id="27" name="ตัวยึดหมายเลขภาพนิ่ง 26"/>
          <p:cNvSpPr>
            <a:spLocks noGrp="1"/>
          </p:cNvSpPr>
          <p:nvPr>
            <p:ph type="sldNum" sz="quarter" idx="12"/>
          </p:nvPr>
        </p:nvSpPr>
        <p:spPr/>
        <p:txBody>
          <a:bodyPr/>
          <a:lstStyle/>
          <a:p>
            <a:fld id="{661F0163-8F24-4051-8D97-8A89B2D741C2}" type="slidenum">
              <a:rPr lang="th-TH" smtClean="0"/>
              <a:pPr/>
              <a:t>‹#›</a:t>
            </a:fld>
            <a:endParaRPr lang="th-TH"/>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kumimoji="0" lang="th-TH" smtClean="0"/>
              <a:t>คลิกเพื่อแก้ไขลักษณะชื่อเรื่องต้นแบบ</a:t>
            </a:r>
            <a:endParaRPr kumimoji="0" lang="en-US"/>
          </a:p>
        </p:txBody>
      </p:sp>
      <p:sp>
        <p:nvSpPr>
          <p:cNvPr id="3" name="ตัวยึดข้อความแนวตั้ง 2"/>
          <p:cNvSpPr>
            <a:spLocks noGrp="1"/>
          </p:cNvSpPr>
          <p:nvPr>
            <p:ph type="body" orient="vert" idx="1"/>
          </p:nvPr>
        </p:nvSpPr>
        <p:spPr/>
        <p:txBody>
          <a:bodyPr vert="eaVert"/>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4" name="ตัวยึดวันที่ 3"/>
          <p:cNvSpPr>
            <a:spLocks noGrp="1"/>
          </p:cNvSpPr>
          <p:nvPr>
            <p:ph type="dt" sz="half" idx="10"/>
          </p:nvPr>
        </p:nvSpPr>
        <p:spPr/>
        <p:txBody>
          <a:bodyPr/>
          <a:lstStyle/>
          <a:p>
            <a:fld id="{B3BD394A-1C91-4F50-A5E3-27DEF2A62982}" type="datetimeFigureOut">
              <a:rPr lang="th-TH" smtClean="0"/>
              <a:pPr/>
              <a:t>24/12/56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661F0163-8F24-4051-8D97-8A89B2D741C2}" type="slidenum">
              <a:rPr lang="th-TH" smtClean="0"/>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ชื่อเรื่องแนวตั้ง 1"/>
          <p:cNvSpPr>
            <a:spLocks noGrp="1"/>
          </p:cNvSpPr>
          <p:nvPr>
            <p:ph type="title" orient="vert"/>
          </p:nvPr>
        </p:nvSpPr>
        <p:spPr>
          <a:xfrm>
            <a:off x="6629400" y="274638"/>
            <a:ext cx="2057400" cy="5851525"/>
          </a:xfrm>
        </p:spPr>
        <p:txBody>
          <a:bodyPr vert="eaVert"/>
          <a:lstStyle/>
          <a:p>
            <a:r>
              <a:rPr kumimoji="0" lang="th-TH" smtClean="0"/>
              <a:t>คลิกเพื่อแก้ไขลักษณะชื่อเรื่องต้นแบบ</a:t>
            </a:r>
            <a:endParaRPr kumimoji="0" lang="en-US"/>
          </a:p>
        </p:txBody>
      </p:sp>
      <p:sp>
        <p:nvSpPr>
          <p:cNvPr id="3" name="ตัวยึดข้อความแนวตั้ง 2"/>
          <p:cNvSpPr>
            <a:spLocks noGrp="1"/>
          </p:cNvSpPr>
          <p:nvPr>
            <p:ph type="body" orient="vert" idx="1"/>
          </p:nvPr>
        </p:nvSpPr>
        <p:spPr>
          <a:xfrm>
            <a:off x="457200" y="274638"/>
            <a:ext cx="6019800" cy="5851525"/>
          </a:xfrm>
        </p:spPr>
        <p:txBody>
          <a:bodyPr vert="eaVert"/>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4" name="ตัวยึดวันที่ 3"/>
          <p:cNvSpPr>
            <a:spLocks noGrp="1"/>
          </p:cNvSpPr>
          <p:nvPr>
            <p:ph type="dt" sz="half" idx="10"/>
          </p:nvPr>
        </p:nvSpPr>
        <p:spPr/>
        <p:txBody>
          <a:bodyPr/>
          <a:lstStyle/>
          <a:p>
            <a:fld id="{B3BD394A-1C91-4F50-A5E3-27DEF2A62982}" type="datetimeFigureOut">
              <a:rPr lang="th-TH" smtClean="0"/>
              <a:pPr/>
              <a:t>24/12/56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661F0163-8F24-4051-8D97-8A89B2D741C2}" type="slidenum">
              <a:rPr lang="th-TH" smtClean="0"/>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lvl1pPr algn="l">
              <a:defRPr/>
            </a:lvl1pPr>
          </a:lstStyle>
          <a:p>
            <a:r>
              <a:rPr kumimoji="0" lang="th-TH" smtClean="0"/>
              <a:t>คลิกเพื่อแก้ไขลักษณะชื่อเรื่องต้นแบบ</a:t>
            </a:r>
            <a:endParaRPr kumimoji="0" lang="en-US"/>
          </a:p>
        </p:txBody>
      </p:sp>
      <p:sp>
        <p:nvSpPr>
          <p:cNvPr id="3" name="ตัวยึดเนื้อหา 2"/>
          <p:cNvSpPr>
            <a:spLocks noGrp="1"/>
          </p:cNvSpPr>
          <p:nvPr>
            <p:ph idx="1"/>
          </p:nvPr>
        </p:nvSpPr>
        <p:spPr/>
        <p:txBody>
          <a:body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4" name="ตัวยึดวันที่ 3"/>
          <p:cNvSpPr>
            <a:spLocks noGrp="1"/>
          </p:cNvSpPr>
          <p:nvPr>
            <p:ph type="dt" sz="half" idx="10"/>
          </p:nvPr>
        </p:nvSpPr>
        <p:spPr/>
        <p:txBody>
          <a:bodyPr/>
          <a:lstStyle/>
          <a:p>
            <a:fld id="{B3BD394A-1C91-4F50-A5E3-27DEF2A62982}" type="datetimeFigureOut">
              <a:rPr lang="th-TH" smtClean="0"/>
              <a:pPr/>
              <a:t>24/12/56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661F0163-8F24-4051-8D97-8A89B2D741C2}" type="slidenum">
              <a:rPr lang="th-TH" smtClean="0"/>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ส่วนหัวของส่วน">
    <p:bg>
      <p:bgRef idx="1002">
        <a:schemeClr val="bg2"/>
      </p:bgRef>
    </p:bg>
    <p:spTree>
      <p:nvGrpSpPr>
        <p:cNvPr id="1" name=""/>
        <p:cNvGrpSpPr/>
        <p:nvPr/>
      </p:nvGrpSpPr>
      <p:grpSpPr>
        <a:xfrm>
          <a:off x="0" y="0"/>
          <a:ext cx="0" cy="0"/>
          <a:chOff x="0" y="0"/>
          <a:chExt cx="0" cy="0"/>
        </a:xfrm>
      </p:grpSpPr>
      <p:sp>
        <p:nvSpPr>
          <p:cNvPr id="7" name="รูปแบบอิสระ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รูปแบบอิสระ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ชื่อเรื่อง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h-TH" smtClean="0"/>
              <a:t>คลิกเพื่อแก้ไขลักษณะชื่อเรื่องต้นแบบ</a:t>
            </a:r>
            <a:endParaRPr kumimoji="0" lang="en-US"/>
          </a:p>
        </p:txBody>
      </p:sp>
      <p:sp>
        <p:nvSpPr>
          <p:cNvPr id="3" name="ตัวยึดข้อความ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h-TH" smtClean="0"/>
              <a:t>คลิกเพื่อแก้ไขลักษณะของข้อความต้นแบบ</a:t>
            </a:r>
          </a:p>
        </p:txBody>
      </p:sp>
      <p:sp>
        <p:nvSpPr>
          <p:cNvPr id="4" name="ตัวยึดวันที่ 3"/>
          <p:cNvSpPr>
            <a:spLocks noGrp="1"/>
          </p:cNvSpPr>
          <p:nvPr>
            <p:ph type="dt" sz="half" idx="10"/>
          </p:nvPr>
        </p:nvSpPr>
        <p:spPr/>
        <p:txBody>
          <a:bodyPr/>
          <a:lstStyle/>
          <a:p>
            <a:fld id="{B3BD394A-1C91-4F50-A5E3-27DEF2A62982}" type="datetimeFigureOut">
              <a:rPr lang="th-TH" smtClean="0"/>
              <a:pPr/>
              <a:t>24/12/56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661F0163-8F24-4051-8D97-8A89B2D741C2}" type="slidenum">
              <a:rPr lang="th-TH" smtClean="0"/>
              <a:pPr/>
              <a:t>‹#›</a:t>
            </a:fld>
            <a:endParaRPr lang="th-TH"/>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274638"/>
            <a:ext cx="7467600" cy="1143000"/>
          </a:xfrm>
        </p:spPr>
        <p:txBody>
          <a:bodyPr/>
          <a:lstStyle/>
          <a:p>
            <a:r>
              <a:rPr kumimoji="0" lang="th-TH" smtClean="0"/>
              <a:t>คลิกเพื่อแก้ไขลักษณะชื่อเรื่องต้นแบบ</a:t>
            </a:r>
            <a:endParaRPr kumimoji="0" lang="en-US"/>
          </a:p>
        </p:txBody>
      </p:sp>
      <p:sp>
        <p:nvSpPr>
          <p:cNvPr id="3" name="ตัวยึดเนื้อหา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4" name="ตัวยึดเนื้อหา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5" name="ตัวยึดวันที่ 4"/>
          <p:cNvSpPr>
            <a:spLocks noGrp="1"/>
          </p:cNvSpPr>
          <p:nvPr>
            <p:ph type="dt" sz="half" idx="10"/>
          </p:nvPr>
        </p:nvSpPr>
        <p:spPr/>
        <p:txBody>
          <a:bodyPr/>
          <a:lstStyle/>
          <a:p>
            <a:fld id="{B3BD394A-1C91-4F50-A5E3-27DEF2A62982}" type="datetimeFigureOut">
              <a:rPr lang="th-TH" smtClean="0"/>
              <a:pPr/>
              <a:t>24/12/56</a:t>
            </a:fld>
            <a:endParaRPr lang="th-TH"/>
          </a:p>
        </p:txBody>
      </p:sp>
      <p:sp>
        <p:nvSpPr>
          <p:cNvPr id="6" name="ตัวยึดท้ายกระดาษ 5"/>
          <p:cNvSpPr>
            <a:spLocks noGrp="1"/>
          </p:cNvSpPr>
          <p:nvPr>
            <p:ph type="ftr" sz="quarter" idx="11"/>
          </p:nvPr>
        </p:nvSpPr>
        <p:spPr/>
        <p:txBody>
          <a:bodyPr/>
          <a:lstStyle/>
          <a:p>
            <a:endParaRPr lang="th-TH"/>
          </a:p>
        </p:txBody>
      </p:sp>
      <p:sp>
        <p:nvSpPr>
          <p:cNvPr id="7" name="ตัวยึดหมายเลขภาพนิ่ง 6"/>
          <p:cNvSpPr>
            <a:spLocks noGrp="1"/>
          </p:cNvSpPr>
          <p:nvPr>
            <p:ph type="sldNum" sz="quarter" idx="12"/>
          </p:nvPr>
        </p:nvSpPr>
        <p:spPr/>
        <p:txBody>
          <a:bodyPr/>
          <a:lstStyle/>
          <a:p>
            <a:fld id="{661F0163-8F24-4051-8D97-8A89B2D741C2}" type="slidenum">
              <a:rPr lang="th-TH" smtClean="0"/>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การเปรียบเทียบ">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273050"/>
            <a:ext cx="8229600" cy="1143000"/>
          </a:xfrm>
        </p:spPr>
        <p:txBody>
          <a:bodyPr anchor="ctr"/>
          <a:lstStyle>
            <a:lvl1pPr>
              <a:defRPr/>
            </a:lvl1pPr>
          </a:lstStyle>
          <a:p>
            <a:r>
              <a:rPr kumimoji="0" lang="th-TH" smtClean="0"/>
              <a:t>คลิกเพื่อแก้ไขลักษณะชื่อเรื่องต้นแบบ</a:t>
            </a:r>
            <a:endParaRPr kumimoji="0" lang="en-US"/>
          </a:p>
        </p:txBody>
      </p:sp>
      <p:sp>
        <p:nvSpPr>
          <p:cNvPr id="3" name="ตัวยึดข้อความ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h-TH" smtClean="0"/>
              <a:t>คลิกเพื่อแก้ไขลักษณะของข้อความต้นแบบ</a:t>
            </a:r>
          </a:p>
        </p:txBody>
      </p:sp>
      <p:sp>
        <p:nvSpPr>
          <p:cNvPr id="4" name="ตัวยึดข้อความ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h-TH" smtClean="0"/>
              <a:t>คลิกเพื่อแก้ไขลักษณะของข้อความต้นแบบ</a:t>
            </a:r>
          </a:p>
        </p:txBody>
      </p:sp>
      <p:sp>
        <p:nvSpPr>
          <p:cNvPr id="5" name="ตัวยึดเนื้อหา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6" name="ตัวยึดเนื้อหา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7" name="ตัวยึดวันที่ 6"/>
          <p:cNvSpPr>
            <a:spLocks noGrp="1"/>
          </p:cNvSpPr>
          <p:nvPr>
            <p:ph type="dt" sz="half" idx="10"/>
          </p:nvPr>
        </p:nvSpPr>
        <p:spPr/>
        <p:txBody>
          <a:bodyPr/>
          <a:lstStyle/>
          <a:p>
            <a:fld id="{B3BD394A-1C91-4F50-A5E3-27DEF2A62982}" type="datetimeFigureOut">
              <a:rPr lang="th-TH" smtClean="0"/>
              <a:pPr/>
              <a:t>24/12/56</a:t>
            </a:fld>
            <a:endParaRPr lang="th-TH"/>
          </a:p>
        </p:txBody>
      </p:sp>
      <p:sp>
        <p:nvSpPr>
          <p:cNvPr id="8" name="ตัวยึดท้ายกระดาษ 7"/>
          <p:cNvSpPr>
            <a:spLocks noGrp="1"/>
          </p:cNvSpPr>
          <p:nvPr>
            <p:ph type="ftr" sz="quarter" idx="11"/>
          </p:nvPr>
        </p:nvSpPr>
        <p:spPr/>
        <p:txBody>
          <a:bodyPr/>
          <a:lstStyle/>
          <a:p>
            <a:endParaRPr lang="th-TH"/>
          </a:p>
        </p:txBody>
      </p:sp>
      <p:sp>
        <p:nvSpPr>
          <p:cNvPr id="9" name="ตัวยึดหมายเลขภาพนิ่ง 8"/>
          <p:cNvSpPr>
            <a:spLocks noGrp="1"/>
          </p:cNvSpPr>
          <p:nvPr>
            <p:ph type="sldNum" sz="quarter" idx="12"/>
          </p:nvPr>
        </p:nvSpPr>
        <p:spPr/>
        <p:txBody>
          <a:bodyPr/>
          <a:lstStyle/>
          <a:p>
            <a:fld id="{661F0163-8F24-4051-8D97-8A89B2D741C2}" type="slidenum">
              <a:rPr lang="th-TH" smtClean="0"/>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274320"/>
            <a:ext cx="7470648" cy="1143000"/>
          </a:xfrm>
        </p:spPr>
        <p:txBody>
          <a:bodyPr anchor="ctr"/>
          <a:lstStyle>
            <a:lvl1pPr algn="l">
              <a:defRPr sz="4600"/>
            </a:lvl1pPr>
          </a:lstStyle>
          <a:p>
            <a:r>
              <a:rPr kumimoji="0" lang="th-TH" smtClean="0"/>
              <a:t>คลิกเพื่อแก้ไขลักษณะชื่อเรื่องต้นแบบ</a:t>
            </a:r>
            <a:endParaRPr kumimoji="0" lang="en-US"/>
          </a:p>
        </p:txBody>
      </p:sp>
      <p:sp>
        <p:nvSpPr>
          <p:cNvPr id="7" name="ตัวยึดวันที่ 6"/>
          <p:cNvSpPr>
            <a:spLocks noGrp="1"/>
          </p:cNvSpPr>
          <p:nvPr>
            <p:ph type="dt" sz="half" idx="10"/>
          </p:nvPr>
        </p:nvSpPr>
        <p:spPr/>
        <p:txBody>
          <a:bodyPr/>
          <a:lstStyle/>
          <a:p>
            <a:fld id="{B3BD394A-1C91-4F50-A5E3-27DEF2A62982}" type="datetimeFigureOut">
              <a:rPr lang="th-TH" smtClean="0"/>
              <a:pPr/>
              <a:t>24/12/56</a:t>
            </a:fld>
            <a:endParaRPr lang="th-TH"/>
          </a:p>
        </p:txBody>
      </p:sp>
      <p:sp>
        <p:nvSpPr>
          <p:cNvPr id="8" name="ตัวยึดหมายเลขภาพนิ่ง 7"/>
          <p:cNvSpPr>
            <a:spLocks noGrp="1"/>
          </p:cNvSpPr>
          <p:nvPr>
            <p:ph type="sldNum" sz="quarter" idx="11"/>
          </p:nvPr>
        </p:nvSpPr>
        <p:spPr/>
        <p:txBody>
          <a:bodyPr/>
          <a:lstStyle/>
          <a:p>
            <a:fld id="{661F0163-8F24-4051-8D97-8A89B2D741C2}" type="slidenum">
              <a:rPr lang="th-TH" smtClean="0"/>
              <a:pPr/>
              <a:t>‹#›</a:t>
            </a:fld>
            <a:endParaRPr lang="th-TH"/>
          </a:p>
        </p:txBody>
      </p:sp>
      <p:sp>
        <p:nvSpPr>
          <p:cNvPr id="9" name="ตัวยึดท้ายกระดาษ 8"/>
          <p:cNvSpPr>
            <a:spLocks noGrp="1"/>
          </p:cNvSpPr>
          <p:nvPr>
            <p:ph type="ftr" sz="quarter" idx="12"/>
          </p:nvPr>
        </p:nvSpPr>
        <p:spPr/>
        <p:txBody>
          <a:bodyPr/>
          <a:lstStyle/>
          <a:p>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ตัวยึดวันที่ 1"/>
          <p:cNvSpPr>
            <a:spLocks noGrp="1"/>
          </p:cNvSpPr>
          <p:nvPr>
            <p:ph type="dt" sz="half" idx="10"/>
          </p:nvPr>
        </p:nvSpPr>
        <p:spPr/>
        <p:txBody>
          <a:bodyPr/>
          <a:lstStyle/>
          <a:p>
            <a:fld id="{B3BD394A-1C91-4F50-A5E3-27DEF2A62982}" type="datetimeFigureOut">
              <a:rPr lang="th-TH" smtClean="0"/>
              <a:pPr/>
              <a:t>24/12/56</a:t>
            </a:fld>
            <a:endParaRPr lang="th-TH"/>
          </a:p>
        </p:txBody>
      </p:sp>
      <p:sp>
        <p:nvSpPr>
          <p:cNvPr id="3" name="ตัวยึดท้ายกระดาษ 2"/>
          <p:cNvSpPr>
            <a:spLocks noGrp="1"/>
          </p:cNvSpPr>
          <p:nvPr>
            <p:ph type="ftr" sz="quarter" idx="11"/>
          </p:nvPr>
        </p:nvSpPr>
        <p:spPr/>
        <p:txBody>
          <a:bodyPr/>
          <a:lstStyle/>
          <a:p>
            <a:endParaRPr lang="th-TH"/>
          </a:p>
        </p:txBody>
      </p:sp>
      <p:sp>
        <p:nvSpPr>
          <p:cNvPr id="4" name="ตัวยึดหมายเลขภาพนิ่ง 3"/>
          <p:cNvSpPr>
            <a:spLocks noGrp="1"/>
          </p:cNvSpPr>
          <p:nvPr>
            <p:ph type="sldNum" sz="quarter" idx="12"/>
          </p:nvPr>
        </p:nvSpPr>
        <p:spPr/>
        <p:txBody>
          <a:bodyPr/>
          <a:lstStyle/>
          <a:p>
            <a:fld id="{661F0163-8F24-4051-8D97-8A89B2D741C2}" type="slidenum">
              <a:rPr lang="th-TH" smtClean="0"/>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h-TH" smtClean="0"/>
              <a:t>คลิกเพื่อแก้ไขลักษณะชื่อเรื่องต้นแบบ</a:t>
            </a:r>
            <a:endParaRPr kumimoji="0" lang="en-US"/>
          </a:p>
        </p:txBody>
      </p:sp>
      <p:sp>
        <p:nvSpPr>
          <p:cNvPr id="3" name="ตัวยึดข้อความ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h-TH" smtClean="0"/>
              <a:t>คลิกเพื่อแก้ไขลักษณะของข้อความต้นแบบ</a:t>
            </a:r>
          </a:p>
        </p:txBody>
      </p:sp>
      <p:sp>
        <p:nvSpPr>
          <p:cNvPr id="4" name="ตัวยึดเนื้อหา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h-TH" smtClean="0"/>
              <a:t>คลิกเพื่อแก้ไขลักษณะของข้อความต้นแบบ</a:t>
            </a:r>
          </a:p>
          <a:p>
            <a:pPr lvl="1" eaLnBrk="1" latinLnBrk="0" hangingPunct="1"/>
            <a:r>
              <a:rPr lang="th-TH" smtClean="0"/>
              <a:t>ระดับที่สอง</a:t>
            </a:r>
          </a:p>
          <a:p>
            <a:pPr lvl="2" eaLnBrk="1" latinLnBrk="0" hangingPunct="1"/>
            <a:r>
              <a:rPr lang="th-TH" smtClean="0"/>
              <a:t>ระดับที่สาม</a:t>
            </a:r>
          </a:p>
          <a:p>
            <a:pPr lvl="3" eaLnBrk="1" latinLnBrk="0" hangingPunct="1"/>
            <a:r>
              <a:rPr lang="th-TH" smtClean="0"/>
              <a:t>ระดับที่สี่</a:t>
            </a:r>
          </a:p>
          <a:p>
            <a:pPr lvl="4" eaLnBrk="1" latinLnBrk="0" hangingPunct="1"/>
            <a:r>
              <a:rPr lang="th-TH" smtClean="0"/>
              <a:t>ระดับที่ห้า</a:t>
            </a:r>
            <a:endParaRPr kumimoji="0" lang="en-US"/>
          </a:p>
        </p:txBody>
      </p:sp>
      <p:sp>
        <p:nvSpPr>
          <p:cNvPr id="5" name="ตัวยึดวันที่ 4"/>
          <p:cNvSpPr>
            <a:spLocks noGrp="1"/>
          </p:cNvSpPr>
          <p:nvPr>
            <p:ph type="dt" sz="half" idx="10"/>
          </p:nvPr>
        </p:nvSpPr>
        <p:spPr/>
        <p:txBody>
          <a:bodyPr/>
          <a:lstStyle/>
          <a:p>
            <a:fld id="{B3BD394A-1C91-4F50-A5E3-27DEF2A62982}" type="datetimeFigureOut">
              <a:rPr lang="th-TH" smtClean="0"/>
              <a:pPr/>
              <a:t>24/12/56</a:t>
            </a:fld>
            <a:endParaRPr lang="th-TH"/>
          </a:p>
        </p:txBody>
      </p:sp>
      <p:sp>
        <p:nvSpPr>
          <p:cNvPr id="6" name="ตัวยึดท้ายกระดาษ 5"/>
          <p:cNvSpPr>
            <a:spLocks noGrp="1"/>
          </p:cNvSpPr>
          <p:nvPr>
            <p:ph type="ftr" sz="quarter" idx="11"/>
          </p:nvPr>
        </p:nvSpPr>
        <p:spPr/>
        <p:txBody>
          <a:bodyPr/>
          <a:lstStyle/>
          <a:p>
            <a:endParaRPr lang="th-TH"/>
          </a:p>
        </p:txBody>
      </p:sp>
      <p:sp>
        <p:nvSpPr>
          <p:cNvPr id="7" name="ตัวยึดหมายเลขภาพนิ่ง 6"/>
          <p:cNvSpPr>
            <a:spLocks noGrp="1"/>
          </p:cNvSpPr>
          <p:nvPr>
            <p:ph type="sldNum" sz="quarter" idx="12"/>
          </p:nvPr>
        </p:nvSpPr>
        <p:spPr>
          <a:xfrm>
            <a:off x="8156448" y="6422064"/>
            <a:ext cx="762000" cy="365125"/>
          </a:xfrm>
        </p:spPr>
        <p:txBody>
          <a:bodyPr/>
          <a:lstStyle/>
          <a:p>
            <a:fld id="{661F0163-8F24-4051-8D97-8A89B2D741C2}" type="slidenum">
              <a:rPr lang="th-TH" smtClean="0"/>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รูปภาพ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h-TH" smtClean="0"/>
              <a:t>คลิกเพื่อแก้ไขลักษณะชื่อเรื่องต้นแบบ</a:t>
            </a:r>
            <a:endParaRPr kumimoji="0" lang="en-US"/>
          </a:p>
        </p:txBody>
      </p:sp>
      <p:sp>
        <p:nvSpPr>
          <p:cNvPr id="3" name="ตัวยึดรูปภาพ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h-TH" smtClean="0"/>
              <a:t>คลิกไอคอนเพื่อเพิ่มรูปภาพ</a:t>
            </a:r>
            <a:endParaRPr kumimoji="0" lang="en-US" dirty="0"/>
          </a:p>
        </p:txBody>
      </p:sp>
      <p:sp>
        <p:nvSpPr>
          <p:cNvPr id="4" name="ตัวยึดข้อความ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h-TH" smtClean="0"/>
              <a:t>คลิกเพื่อแก้ไขลักษณะของข้อความต้นแบบ</a:t>
            </a:r>
          </a:p>
        </p:txBody>
      </p:sp>
      <p:sp>
        <p:nvSpPr>
          <p:cNvPr id="5" name="ตัวยึดวันที่ 4"/>
          <p:cNvSpPr>
            <a:spLocks noGrp="1"/>
          </p:cNvSpPr>
          <p:nvPr>
            <p:ph type="dt" sz="half" idx="10"/>
          </p:nvPr>
        </p:nvSpPr>
        <p:spPr>
          <a:xfrm>
            <a:off x="457200" y="6422064"/>
            <a:ext cx="2133600" cy="365125"/>
          </a:xfrm>
        </p:spPr>
        <p:txBody>
          <a:bodyPr/>
          <a:lstStyle/>
          <a:p>
            <a:fld id="{B3BD394A-1C91-4F50-A5E3-27DEF2A62982}" type="datetimeFigureOut">
              <a:rPr lang="th-TH" smtClean="0"/>
              <a:pPr/>
              <a:t>24/12/56</a:t>
            </a:fld>
            <a:endParaRPr lang="th-TH"/>
          </a:p>
        </p:txBody>
      </p:sp>
      <p:sp>
        <p:nvSpPr>
          <p:cNvPr id="6" name="ตัวยึดท้ายกระดาษ 5"/>
          <p:cNvSpPr>
            <a:spLocks noGrp="1"/>
          </p:cNvSpPr>
          <p:nvPr>
            <p:ph type="ftr" sz="quarter" idx="11"/>
          </p:nvPr>
        </p:nvSpPr>
        <p:spPr/>
        <p:txBody>
          <a:bodyPr/>
          <a:lstStyle/>
          <a:p>
            <a:endParaRPr lang="th-TH"/>
          </a:p>
        </p:txBody>
      </p:sp>
      <p:sp>
        <p:nvSpPr>
          <p:cNvPr id="7" name="ตัวยึดหมายเลขภาพนิ่ง 6"/>
          <p:cNvSpPr>
            <a:spLocks noGrp="1"/>
          </p:cNvSpPr>
          <p:nvPr>
            <p:ph type="sldNum" sz="quarter" idx="12"/>
          </p:nvPr>
        </p:nvSpPr>
        <p:spPr/>
        <p:txBody>
          <a:bodyPr/>
          <a:lstStyle/>
          <a:p>
            <a:fld id="{661F0163-8F24-4051-8D97-8A89B2D741C2}" type="slidenum">
              <a:rPr lang="th-TH" smtClean="0"/>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รูปแบบอิสระ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รูปแบบอิสระ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ตัวยึดชื่อเรื่อง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h-TH" smtClean="0"/>
              <a:t>คลิกเพื่อแก้ไขลักษณะชื่อเรื่องต้นแบบ</a:t>
            </a:r>
            <a:endParaRPr kumimoji="0" lang="en-US"/>
          </a:p>
        </p:txBody>
      </p:sp>
      <p:sp>
        <p:nvSpPr>
          <p:cNvPr id="30" name="ตัวยึดข้อความ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h-TH" smtClean="0"/>
              <a:t>คลิกเพื่อแก้ไขลักษณะของข้อความต้นแบบ</a:t>
            </a:r>
          </a:p>
          <a:p>
            <a:pPr lvl="1" eaLnBrk="1" latinLnBrk="0" hangingPunct="1"/>
            <a:r>
              <a:rPr kumimoji="0" lang="th-TH" smtClean="0"/>
              <a:t>ระดับที่สอง</a:t>
            </a:r>
          </a:p>
          <a:p>
            <a:pPr lvl="2" eaLnBrk="1" latinLnBrk="0" hangingPunct="1"/>
            <a:r>
              <a:rPr kumimoji="0" lang="th-TH" smtClean="0"/>
              <a:t>ระดับที่สาม</a:t>
            </a:r>
          </a:p>
          <a:p>
            <a:pPr lvl="3" eaLnBrk="1" latinLnBrk="0" hangingPunct="1"/>
            <a:r>
              <a:rPr kumimoji="0" lang="th-TH" smtClean="0"/>
              <a:t>ระดับที่สี่</a:t>
            </a:r>
          </a:p>
          <a:p>
            <a:pPr lvl="4" eaLnBrk="1" latinLnBrk="0" hangingPunct="1"/>
            <a:r>
              <a:rPr kumimoji="0" lang="th-TH" smtClean="0"/>
              <a:t>ระดับที่ห้า</a:t>
            </a:r>
            <a:endParaRPr kumimoji="0" lang="en-US"/>
          </a:p>
        </p:txBody>
      </p:sp>
      <p:sp>
        <p:nvSpPr>
          <p:cNvPr id="10" name="ตัวยึดวันที่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3BD394A-1C91-4F50-A5E3-27DEF2A62982}" type="datetimeFigureOut">
              <a:rPr lang="th-TH" smtClean="0"/>
              <a:pPr/>
              <a:t>24/12/56</a:t>
            </a:fld>
            <a:endParaRPr lang="th-TH"/>
          </a:p>
        </p:txBody>
      </p:sp>
      <p:sp>
        <p:nvSpPr>
          <p:cNvPr id="22" name="ตัวยึดท้ายกระดาษ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h-TH"/>
          </a:p>
        </p:txBody>
      </p:sp>
      <p:sp>
        <p:nvSpPr>
          <p:cNvPr id="18" name="ตัวยึดหมายเลขภาพนิ่ง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661F0163-8F24-4051-8D97-8A89B2D741C2}" type="slidenum">
              <a:rPr lang="th-TH" smtClean="0"/>
              <a:pPr/>
              <a:t>‹#›</a:t>
            </a:fld>
            <a:endParaRPr lang="th-TH"/>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5"/>
          <p:cNvSpPr txBox="1">
            <a:spLocks noGrp="1"/>
          </p:cNvSpPr>
          <p:nvPr/>
        </p:nvSpPr>
        <p:spPr bwMode="auto">
          <a:xfrm>
            <a:off x="8653506" y="6524650"/>
            <a:ext cx="419088" cy="333350"/>
          </a:xfrm>
          <a:prstGeom prst="rect">
            <a:avLst/>
          </a:prstGeom>
          <a:noFill/>
          <a:ln w="9525">
            <a:noFill/>
            <a:miter lim="800000"/>
            <a:headEnd/>
            <a:tailEnd/>
          </a:ln>
        </p:spPr>
        <p:txBody>
          <a:bodyPr/>
          <a:lstStyle/>
          <a:p>
            <a:pPr algn="r"/>
            <a:fld id="{97F2290B-2152-41FB-8B83-335E5A8F3F65}" type="slidenum">
              <a:rPr lang="en-US" sz="1000">
                <a:solidFill>
                  <a:schemeClr val="tx1">
                    <a:lumMod val="75000"/>
                  </a:schemeClr>
                </a:solidFill>
              </a:rPr>
              <a:pPr algn="r"/>
              <a:t>1</a:t>
            </a:fld>
            <a:endParaRPr lang="th-TH" sz="1000" dirty="0">
              <a:solidFill>
                <a:schemeClr val="tx1">
                  <a:lumMod val="75000"/>
                </a:schemeClr>
              </a:solidFill>
            </a:endParaRPr>
          </a:p>
        </p:txBody>
      </p:sp>
      <p:pic>
        <p:nvPicPr>
          <p:cNvPr id="2053" name="รูปภาพ 1"/>
          <p:cNvPicPr>
            <a:picLocks noChangeAspect="1"/>
          </p:cNvPicPr>
          <p:nvPr/>
        </p:nvPicPr>
        <p:blipFill>
          <a:blip r:embed="rId3" cstate="print"/>
          <a:srcRect/>
          <a:stretch>
            <a:fillRect/>
          </a:stretch>
        </p:blipFill>
        <p:spPr bwMode="auto">
          <a:xfrm>
            <a:off x="7429520" y="285728"/>
            <a:ext cx="1203327" cy="1205585"/>
          </a:xfrm>
          <a:prstGeom prst="rect">
            <a:avLst/>
          </a:prstGeom>
          <a:noFill/>
          <a:ln w="9525">
            <a:noFill/>
            <a:miter lim="800000"/>
            <a:headEnd/>
            <a:tailEnd/>
          </a:ln>
        </p:spPr>
      </p:pic>
      <p:pic>
        <p:nvPicPr>
          <p:cNvPr id="2054" name="รูปภาพ 1"/>
          <p:cNvPicPr>
            <a:picLocks noChangeAspect="1"/>
          </p:cNvPicPr>
          <p:nvPr/>
        </p:nvPicPr>
        <p:blipFill>
          <a:blip r:embed="rId4" cstate="print"/>
          <a:srcRect/>
          <a:stretch>
            <a:fillRect/>
          </a:stretch>
        </p:blipFill>
        <p:spPr bwMode="auto">
          <a:xfrm>
            <a:off x="357158" y="285728"/>
            <a:ext cx="1571636" cy="1088527"/>
          </a:xfrm>
          <a:prstGeom prst="rect">
            <a:avLst/>
          </a:prstGeom>
          <a:noFill/>
          <a:ln w="9525">
            <a:noFill/>
            <a:miter lim="800000"/>
            <a:headEnd/>
            <a:tailEnd/>
          </a:ln>
        </p:spPr>
      </p:pic>
      <p:sp>
        <p:nvSpPr>
          <p:cNvPr id="9" name="Rectangle 6"/>
          <p:cNvSpPr>
            <a:spLocks noChangeArrowheads="1"/>
          </p:cNvSpPr>
          <p:nvPr/>
        </p:nvSpPr>
        <p:spPr bwMode="auto">
          <a:xfrm>
            <a:off x="571472" y="357166"/>
            <a:ext cx="8064500" cy="451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defRPr/>
            </a:pPr>
            <a:r>
              <a:rPr lang="en-US" sz="2800" b="1" dirty="0" smtClean="0">
                <a:solidFill>
                  <a:srgbClr val="FFFF00"/>
                </a:solidFill>
                <a:latin typeface="Tahoma" pitchFamily="34" charset="0"/>
                <a:ea typeface="Tahoma" pitchFamily="34" charset="0"/>
                <a:cs typeface="Tahoma" pitchFamily="34" charset="0"/>
              </a:rPr>
              <a:t>Effectiveness of selective nerve root block            for controlling chronic </a:t>
            </a:r>
            <a:r>
              <a:rPr lang="en-US" sz="2800" b="1" dirty="0" err="1" smtClean="0">
                <a:solidFill>
                  <a:srgbClr val="FFFF00"/>
                </a:solidFill>
                <a:latin typeface="Tahoma" pitchFamily="34" charset="0"/>
                <a:ea typeface="Tahoma" pitchFamily="34" charset="0"/>
                <a:cs typeface="Tahoma" pitchFamily="34" charset="0"/>
              </a:rPr>
              <a:t>radicular</a:t>
            </a:r>
            <a:r>
              <a:rPr lang="en-US" sz="2800" b="1" dirty="0" smtClean="0">
                <a:solidFill>
                  <a:srgbClr val="FFFF00"/>
                </a:solidFill>
                <a:latin typeface="Tahoma" pitchFamily="34" charset="0"/>
                <a:ea typeface="Tahoma" pitchFamily="34" charset="0"/>
                <a:cs typeface="Tahoma" pitchFamily="34" charset="0"/>
              </a:rPr>
              <a:t> pain</a:t>
            </a:r>
            <a:endParaRPr lang="en-US" sz="2800" dirty="0" smtClean="0">
              <a:solidFill>
                <a:srgbClr val="FFFF00"/>
              </a:solidFill>
              <a:latin typeface="Tahoma" pitchFamily="34" charset="0"/>
              <a:ea typeface="Tahoma" pitchFamily="34" charset="0"/>
              <a:cs typeface="Tahoma" pitchFamily="34" charset="0"/>
            </a:endParaRPr>
          </a:p>
          <a:p>
            <a:pPr algn="ctr">
              <a:defRPr/>
            </a:pPr>
            <a:endParaRPr lang="th-TH" sz="2800" b="1" dirty="0">
              <a:solidFill>
                <a:srgbClr val="FFFF00"/>
              </a:solidFill>
              <a:latin typeface="Browallia New" pitchFamily="34" charset="-34"/>
              <a:ea typeface="Tahoma" pitchFamily="34" charset="0"/>
              <a:cs typeface="Browallia New" pitchFamily="34" charset="-34"/>
            </a:endParaRPr>
          </a:p>
          <a:p>
            <a:pPr algn="ctr">
              <a:defRPr/>
            </a:pPr>
            <a:endParaRPr lang="th-TH" sz="2800" b="1" dirty="0">
              <a:solidFill>
                <a:srgbClr val="FFFF00"/>
              </a:solidFill>
              <a:effectLst>
                <a:outerShdw blurRad="38100" dist="38100" dir="2700000" algn="tl">
                  <a:srgbClr val="000000">
                    <a:alpha val="43137"/>
                  </a:srgbClr>
                </a:outerShdw>
              </a:effectLst>
              <a:latin typeface="Browallia New" pitchFamily="34" charset="-34"/>
              <a:cs typeface="Browallia New" pitchFamily="34" charset="-34"/>
            </a:endParaRPr>
          </a:p>
        </p:txBody>
      </p:sp>
      <p:cxnSp>
        <p:nvCxnSpPr>
          <p:cNvPr id="10" name="ตัวเชื่อมต่อตรง 6"/>
          <p:cNvCxnSpPr/>
          <p:nvPr/>
        </p:nvCxnSpPr>
        <p:spPr>
          <a:xfrm>
            <a:off x="1087462" y="3011453"/>
            <a:ext cx="6985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bwMode="auto">
          <a:xfrm>
            <a:off x="1643042" y="4511651"/>
            <a:ext cx="7429552" cy="10430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th-TH" sz="2000" b="0" i="0" u="none" strike="noStrike" kern="0" cap="none" spc="0" normalizeH="0" baseline="0" noProof="0" dirty="0" smtClean="0">
              <a:ln>
                <a:noFill/>
              </a:ln>
              <a:solidFill>
                <a:schemeClr val="tx1">
                  <a:lumMod val="85000"/>
                </a:schemeClr>
              </a:solidFill>
              <a:effectLst/>
              <a:uLnTx/>
              <a:uFillTx/>
              <a:latin typeface="Browallia New" pitchFamily="34" charset="-34"/>
              <a:ea typeface="+mn-ea"/>
              <a:cs typeface="Browallia New" pitchFamily="34" charset="-34"/>
            </a:endParaRPr>
          </a:p>
        </p:txBody>
      </p:sp>
      <p:sp>
        <p:nvSpPr>
          <p:cNvPr id="49153" name="Rectangle 1"/>
          <p:cNvSpPr>
            <a:spLocks noChangeArrowheads="1"/>
          </p:cNvSpPr>
          <p:nvPr/>
        </p:nvSpPr>
        <p:spPr bwMode="auto">
          <a:xfrm>
            <a:off x="1949300" y="3440081"/>
            <a:ext cx="4908716" cy="193899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Tahoma" pitchFamily="34" charset="0"/>
                <a:ea typeface="Tahoma" pitchFamily="34" charset="0"/>
                <a:cs typeface="Tahoma" pitchFamily="34" charset="0"/>
              </a:rPr>
              <a:t>N. </a:t>
            </a:r>
            <a:r>
              <a:rPr kumimoji="0" lang="en-US" sz="2400" b="0" i="0" u="none" strike="noStrike" cap="none" normalizeH="0" baseline="0" dirty="0" err="1" smtClean="0">
                <a:ln>
                  <a:noFill/>
                </a:ln>
                <a:effectLst/>
                <a:latin typeface="Tahoma" pitchFamily="34" charset="0"/>
                <a:ea typeface="Tahoma" pitchFamily="34" charset="0"/>
                <a:cs typeface="Tahoma" pitchFamily="34" charset="0"/>
              </a:rPr>
              <a:t>Lertsawatwicha</a:t>
            </a:r>
            <a:r>
              <a:rPr kumimoji="0" lang="en-US" sz="2400" b="0" i="0" u="none" strike="noStrike" cap="none" normalizeH="0" baseline="0" dirty="0" smtClean="0">
                <a:ln>
                  <a:noFill/>
                </a:ln>
                <a:effectLst/>
                <a:latin typeface="Tahoma" pitchFamily="34" charset="0"/>
                <a:ea typeface="Tahoma" pitchFamily="34" charset="0"/>
                <a:cs typeface="Tahoma" pitchFamily="34" charset="0"/>
              </a:rPr>
              <a:t>, N. </a:t>
            </a:r>
            <a:r>
              <a:rPr kumimoji="0" lang="en-US" sz="2400" b="0" i="0" u="none" strike="noStrike" cap="none" normalizeH="0" baseline="0" dirty="0" err="1" smtClean="0">
                <a:ln>
                  <a:noFill/>
                </a:ln>
                <a:effectLst/>
                <a:latin typeface="Tahoma" pitchFamily="34" charset="0"/>
                <a:ea typeface="Tahoma" pitchFamily="34" charset="0"/>
                <a:cs typeface="Tahoma" pitchFamily="34" charset="0"/>
              </a:rPr>
              <a:t>Chayaopas</a:t>
            </a:r>
            <a:r>
              <a:rPr kumimoji="0" lang="en-US" sz="2400" b="0" i="0" u="none" strike="noStrike" cap="none" normalizeH="0" baseline="0" dirty="0" smtClean="0">
                <a:ln>
                  <a:noFill/>
                </a:ln>
                <a:effectLst/>
                <a:latin typeface="Tahoma" pitchFamily="34" charset="0"/>
                <a:ea typeface="Tahoma" pitchFamily="34" charset="0"/>
                <a:cs typeface="Tahoma"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dirty="0" smtClean="0">
              <a:ln>
                <a:noFill/>
              </a:ln>
              <a:effectLst/>
              <a:latin typeface="Tahoma" pitchFamily="34" charset="0"/>
              <a:ea typeface="Tahoma" pitchFamily="34" charset="0"/>
              <a:cs typeface="Tahom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dirty="0" err="1" smtClean="0">
                <a:ln>
                  <a:noFill/>
                </a:ln>
                <a:effectLst/>
                <a:latin typeface="Tahoma" pitchFamily="34" charset="0"/>
                <a:ea typeface="Tahoma" pitchFamily="34" charset="0"/>
                <a:cs typeface="Tahoma" pitchFamily="34" charset="0"/>
              </a:rPr>
              <a:t>Naresuan</a:t>
            </a:r>
            <a:r>
              <a:rPr kumimoji="0" lang="en-US" sz="2400" b="0" i="1" u="none" strike="noStrike" cap="none" normalizeH="0" baseline="0" dirty="0" smtClean="0">
                <a:ln>
                  <a:noFill/>
                </a:ln>
                <a:effectLst/>
                <a:latin typeface="Tahoma" pitchFamily="34" charset="0"/>
                <a:ea typeface="Tahoma" pitchFamily="34" charset="0"/>
                <a:cs typeface="Tahoma" pitchFamily="34" charset="0"/>
              </a:rPr>
              <a:t> University, Thailand</a:t>
            </a:r>
            <a:endParaRPr kumimoji="0" lang="en-US" sz="2400" b="0" i="0" u="none" strike="noStrike" cap="none" normalizeH="0" baseline="0" dirty="0" smtClean="0">
              <a:ln>
                <a:noFill/>
              </a:ln>
              <a:effectLst/>
              <a:latin typeface="Tahoma" pitchFamily="34" charset="0"/>
              <a:ea typeface="Tahoma" pitchFamily="34" charset="0"/>
              <a:cs typeface="Tahom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effectLst/>
              <a:latin typeface="Tahoma" pitchFamily="34" charset="0"/>
              <a:ea typeface="Tahoma" pitchFamily="34" charset="0"/>
              <a:cs typeface="Tahom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Tahoma" pitchFamily="34" charset="0"/>
                <a:ea typeface="Tahoma" pitchFamily="34" charset="0"/>
                <a:cs typeface="Tahoma" pitchFamily="34" charset="0"/>
              </a:rPr>
              <a:t>Advisor: </a:t>
            </a:r>
            <a:r>
              <a:rPr kumimoji="0" lang="en-US" sz="2400" b="0" i="0" u="none" strike="noStrike" cap="none" normalizeH="0" baseline="0" dirty="0" smtClean="0">
                <a:ln>
                  <a:noFill/>
                </a:ln>
                <a:effectLst/>
                <a:latin typeface="Tahoma" pitchFamily="34" charset="0"/>
                <a:ea typeface="Tahoma" pitchFamily="34" charset="0"/>
                <a:cs typeface="Tahoma" pitchFamily="34" charset="0"/>
              </a:rPr>
              <a:t>R. </a:t>
            </a:r>
            <a:r>
              <a:rPr kumimoji="0" lang="en-US" sz="2400" b="0" i="0" u="none" strike="noStrike" cap="none" normalizeH="0" baseline="0" dirty="0" err="1" smtClean="0">
                <a:ln>
                  <a:noFill/>
                </a:ln>
                <a:effectLst/>
                <a:latin typeface="Tahoma" pitchFamily="34" charset="0"/>
                <a:ea typeface="Tahoma" pitchFamily="34" charset="0"/>
                <a:cs typeface="Tahoma" pitchFamily="34" charset="0"/>
              </a:rPr>
              <a:t>Seangroong</a:t>
            </a:r>
            <a:r>
              <a:rPr kumimoji="0" lang="en-US" sz="2400" b="0" i="0" u="none" strike="noStrike" cap="none" normalizeH="0" baseline="0" dirty="0" smtClean="0">
                <a:ln>
                  <a:noFill/>
                </a:ln>
                <a:effectLst/>
                <a:latin typeface="Tahoma" pitchFamily="34" charset="0"/>
                <a:ea typeface="Tahoma" pitchFamily="34" charset="0"/>
                <a:cs typeface="Tahoma" pitchFamily="34" charset="0"/>
              </a:rPr>
              <a:t>, M.D.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normAutofit/>
          </a:bodyPr>
          <a:lstStyle/>
          <a:p>
            <a:pPr eaLnBrk="1" hangingPunct="1"/>
            <a:r>
              <a:rPr lang="en-US" sz="4400" b="1" dirty="0" smtClean="0">
                <a:solidFill>
                  <a:srgbClr val="FFFF00"/>
                </a:solidFill>
                <a:latin typeface="Browallia New" pitchFamily="34" charset="-34"/>
                <a:cs typeface="Browallia New" pitchFamily="34" charset="-34"/>
              </a:rPr>
              <a:t>Research Ethics</a:t>
            </a:r>
            <a:endParaRPr lang="th-TH" sz="4400" b="1" dirty="0" smtClean="0">
              <a:solidFill>
                <a:srgbClr val="FFFF00"/>
              </a:solidFill>
              <a:latin typeface="Browallia New" pitchFamily="34" charset="-34"/>
              <a:cs typeface="Browallia New" pitchFamily="34" charset="-34"/>
            </a:endParaRPr>
          </a:p>
        </p:txBody>
      </p:sp>
      <p:sp>
        <p:nvSpPr>
          <p:cNvPr id="33794" name="Slide Number Placeholder 3"/>
          <p:cNvSpPr>
            <a:spLocks noGrp="1"/>
          </p:cNvSpPr>
          <p:nvPr>
            <p:ph type="sldNum" sz="quarter" idx="12"/>
          </p:nvPr>
        </p:nvSpPr>
        <p:spPr>
          <a:noFill/>
        </p:spPr>
        <p:txBody>
          <a:bodyPr>
            <a:normAutofit/>
          </a:bodyPr>
          <a:lstStyle/>
          <a:p>
            <a:fld id="{DE39978B-CCDF-42FA-9C30-DBE90E1A90AB}" type="slidenum">
              <a:rPr lang="en-US" smtClean="0"/>
              <a:pPr/>
              <a:t>10</a:t>
            </a:fld>
            <a:endParaRPr lang="th-TH" smtClean="0"/>
          </a:p>
        </p:txBody>
      </p:sp>
      <p:sp>
        <p:nvSpPr>
          <p:cNvPr id="33796" name="Rectangle 3"/>
          <p:cNvSpPr txBox="1">
            <a:spLocks noChangeArrowheads="1"/>
          </p:cNvSpPr>
          <p:nvPr/>
        </p:nvSpPr>
        <p:spPr bwMode="auto">
          <a:xfrm>
            <a:off x="457200" y="1600200"/>
            <a:ext cx="8229600" cy="4525963"/>
          </a:xfrm>
          <a:prstGeom prst="rect">
            <a:avLst/>
          </a:prstGeom>
          <a:noFill/>
          <a:ln w="9525">
            <a:noFill/>
            <a:miter lim="800000"/>
            <a:headEnd/>
            <a:tailEnd/>
          </a:ln>
        </p:spPr>
        <p:txBody>
          <a:bodyPr/>
          <a:lstStyle/>
          <a:p>
            <a:pPr marL="285750" indent="-285750">
              <a:lnSpc>
                <a:spcPct val="90000"/>
              </a:lnSpc>
              <a:spcBef>
                <a:spcPct val="20000"/>
              </a:spcBef>
              <a:buFontTx/>
              <a:buChar char="•"/>
            </a:pPr>
            <a:r>
              <a:rPr lang="en-US" sz="3200" dirty="0" smtClean="0">
                <a:latin typeface="Browallia New" pitchFamily="34" charset="-34"/>
                <a:cs typeface="Browallia New" pitchFamily="34" charset="-34"/>
              </a:rPr>
              <a:t>Ask for permission from the organization who are in charge of patients’ information by written notice.</a:t>
            </a:r>
          </a:p>
          <a:p>
            <a:pPr marL="742950" lvl="1" indent="-285750">
              <a:lnSpc>
                <a:spcPct val="90000"/>
              </a:lnSpc>
              <a:spcBef>
                <a:spcPct val="20000"/>
              </a:spcBef>
              <a:buFontTx/>
              <a:buChar char="•"/>
            </a:pPr>
            <a:endParaRPr lang="en-US" sz="3200" dirty="0" smtClean="0">
              <a:latin typeface="Browallia New" pitchFamily="34" charset="-34"/>
              <a:cs typeface="Browallia New" pitchFamily="34" charset="-34"/>
            </a:endParaRPr>
          </a:p>
          <a:p>
            <a:pPr marL="285750" indent="-285750">
              <a:lnSpc>
                <a:spcPct val="90000"/>
              </a:lnSpc>
              <a:spcBef>
                <a:spcPct val="20000"/>
              </a:spcBef>
              <a:buFontTx/>
              <a:buChar char="•"/>
            </a:pPr>
            <a:r>
              <a:rPr lang="en-US" sz="3200" dirty="0" smtClean="0">
                <a:latin typeface="Browallia New" pitchFamily="34" charset="-34"/>
                <a:cs typeface="Browallia New" pitchFamily="34" charset="-34"/>
              </a:rPr>
              <a:t>Use private place to keep the information.</a:t>
            </a:r>
          </a:p>
          <a:p>
            <a:pPr marL="742950" lvl="1" indent="-285750">
              <a:lnSpc>
                <a:spcPct val="90000"/>
              </a:lnSpc>
              <a:spcBef>
                <a:spcPct val="20000"/>
              </a:spcBef>
              <a:buFontTx/>
              <a:buChar char="•"/>
            </a:pPr>
            <a:endParaRPr lang="th-TH" sz="3200" dirty="0" smtClean="0">
              <a:latin typeface="Browallia New" pitchFamily="34" charset="-34"/>
              <a:cs typeface="Browallia New" pitchFamily="34" charset="-34"/>
            </a:endParaRPr>
          </a:p>
          <a:p>
            <a:pPr marL="285750" indent="-285750">
              <a:lnSpc>
                <a:spcPct val="90000"/>
              </a:lnSpc>
              <a:spcBef>
                <a:spcPct val="20000"/>
              </a:spcBef>
              <a:buFontTx/>
              <a:buChar char="•"/>
            </a:pPr>
            <a:r>
              <a:rPr lang="en-US" sz="3200" dirty="0" smtClean="0">
                <a:latin typeface="Browallia New" pitchFamily="34" charset="-34"/>
                <a:cs typeface="Browallia New" pitchFamily="34" charset="-34"/>
              </a:rPr>
              <a:t>Isolate and keep the information by using</a:t>
            </a:r>
            <a:r>
              <a:rPr lang="th-TH" sz="3200" dirty="0" smtClean="0">
                <a:latin typeface="Browallia New" pitchFamily="34" charset="-34"/>
                <a:cs typeface="Browallia New" pitchFamily="34" charset="-34"/>
              </a:rPr>
              <a:t> </a:t>
            </a:r>
            <a:r>
              <a:rPr lang="en-US" sz="3200" dirty="0" smtClean="0">
                <a:latin typeface="Browallia New" pitchFamily="34" charset="-34"/>
                <a:cs typeface="Browallia New" pitchFamily="34" charset="-34"/>
              </a:rPr>
              <a:t>identification data and Hospital number.</a:t>
            </a:r>
            <a:endParaRPr lang="th-TH" sz="3200" dirty="0">
              <a:latin typeface="Browallia New" pitchFamily="34" charset="-34"/>
              <a:cs typeface="Browallia New" pitchFamily="34" charset="-34"/>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normAutofit/>
          </a:bodyPr>
          <a:lstStyle/>
          <a:p>
            <a:r>
              <a:rPr lang="en-US" sz="4400" b="1" dirty="0" smtClean="0">
                <a:solidFill>
                  <a:srgbClr val="FFFF00"/>
                </a:solidFill>
                <a:latin typeface="Browallia New" pitchFamily="34" charset="-34"/>
                <a:cs typeface="Browallia New" pitchFamily="34" charset="-34"/>
              </a:rPr>
              <a:t>Research Results</a:t>
            </a:r>
            <a:endParaRPr lang="th-TH" sz="4400" b="1" dirty="0" smtClean="0">
              <a:solidFill>
                <a:srgbClr val="FFFF00"/>
              </a:solidFill>
              <a:latin typeface="Browallia New" pitchFamily="34" charset="-34"/>
              <a:cs typeface="Browallia New" pitchFamily="34" charset="-34"/>
            </a:endParaRPr>
          </a:p>
        </p:txBody>
      </p:sp>
      <p:sp>
        <p:nvSpPr>
          <p:cNvPr id="33794" name="Slide Number Placeholder 3"/>
          <p:cNvSpPr>
            <a:spLocks noGrp="1"/>
          </p:cNvSpPr>
          <p:nvPr>
            <p:ph type="sldNum" sz="quarter" idx="12"/>
          </p:nvPr>
        </p:nvSpPr>
        <p:spPr>
          <a:noFill/>
        </p:spPr>
        <p:txBody>
          <a:bodyPr>
            <a:normAutofit/>
          </a:bodyPr>
          <a:lstStyle/>
          <a:p>
            <a:fld id="{DE39978B-CCDF-42FA-9C30-DBE90E1A90AB}" type="slidenum">
              <a:rPr lang="en-US" smtClean="0"/>
              <a:pPr/>
              <a:t>11</a:t>
            </a:fld>
            <a:endParaRPr lang="th-TH" smtClean="0"/>
          </a:p>
        </p:txBody>
      </p:sp>
      <p:sp>
        <p:nvSpPr>
          <p:cNvPr id="33796" name="Rectangle 3"/>
          <p:cNvSpPr txBox="1">
            <a:spLocks noChangeArrowheads="1"/>
          </p:cNvSpPr>
          <p:nvPr/>
        </p:nvSpPr>
        <p:spPr bwMode="auto">
          <a:xfrm>
            <a:off x="457200" y="1600200"/>
            <a:ext cx="8229600" cy="4525963"/>
          </a:xfrm>
          <a:prstGeom prst="rect">
            <a:avLst/>
          </a:prstGeom>
          <a:noFill/>
          <a:ln w="9525">
            <a:noFill/>
            <a:miter lim="800000"/>
            <a:headEnd/>
            <a:tailEnd/>
          </a:ln>
        </p:spPr>
        <p:txBody>
          <a:bodyPr/>
          <a:lstStyle/>
          <a:p>
            <a:pPr>
              <a:buFont typeface="Arial" pitchFamily="34" charset="0"/>
              <a:buChar char="•"/>
            </a:pPr>
            <a:r>
              <a:rPr lang="en-US" sz="3200" dirty="0" smtClean="0">
                <a:latin typeface="Browallia New" pitchFamily="34" charset="-34"/>
                <a:cs typeface="Browallia New" pitchFamily="34" charset="-34"/>
              </a:rPr>
              <a:t>  Using software calls “ </a:t>
            </a:r>
            <a:r>
              <a:rPr lang="en-US" sz="3200" dirty="0" err="1" smtClean="0">
                <a:latin typeface="Browallia New" pitchFamily="34" charset="-34"/>
                <a:cs typeface="Browallia New" pitchFamily="34" charset="-34"/>
              </a:rPr>
              <a:t>Stata</a:t>
            </a:r>
            <a:r>
              <a:rPr lang="en-US" sz="3200" dirty="0" smtClean="0">
                <a:latin typeface="Browallia New" pitchFamily="34" charset="-34"/>
                <a:cs typeface="Browallia New" pitchFamily="34" charset="-34"/>
              </a:rPr>
              <a:t> version 10.1</a:t>
            </a:r>
            <a:r>
              <a:rPr lang="th-TH" sz="3200" dirty="0" smtClean="0">
                <a:latin typeface="Browallia New" pitchFamily="34" charset="-34"/>
                <a:cs typeface="Browallia New" pitchFamily="34" charset="-34"/>
              </a:rPr>
              <a:t> </a:t>
            </a:r>
            <a:r>
              <a:rPr lang="en-US" sz="3200" dirty="0" smtClean="0">
                <a:latin typeface="Browallia New" pitchFamily="34" charset="-34"/>
                <a:cs typeface="Browallia New" pitchFamily="34" charset="-34"/>
              </a:rPr>
              <a:t>”.</a:t>
            </a:r>
          </a:p>
          <a:p>
            <a:pPr>
              <a:buFont typeface="Arial" pitchFamily="34" charset="0"/>
              <a:buChar char="•"/>
            </a:pPr>
            <a:r>
              <a:rPr lang="en-US" sz="3200" dirty="0" smtClean="0">
                <a:latin typeface="Browallia New" pitchFamily="34" charset="-34"/>
                <a:cs typeface="Browallia New" pitchFamily="34" charset="-34"/>
              </a:rPr>
              <a:t>  Present the result by dividing the result into three parts which </a:t>
            </a:r>
          </a:p>
          <a:p>
            <a:r>
              <a:rPr lang="en-US" sz="3200" dirty="0" smtClean="0">
                <a:latin typeface="Browallia New" pitchFamily="34" charset="-34"/>
                <a:cs typeface="Browallia New" pitchFamily="34" charset="-34"/>
              </a:rPr>
              <a:t>    are</a:t>
            </a:r>
            <a:r>
              <a:rPr lang="th-TH" sz="3200" dirty="0" smtClean="0">
                <a:latin typeface="Browallia New" pitchFamily="34" charset="-34"/>
                <a:cs typeface="Browallia New" pitchFamily="34" charset="-34"/>
              </a:rPr>
              <a:t> </a:t>
            </a:r>
            <a:endParaRPr lang="en-US" sz="3200" dirty="0" smtClean="0">
              <a:latin typeface="Browallia New" pitchFamily="34" charset="-34"/>
              <a:cs typeface="Browallia New" pitchFamily="34" charset="-34"/>
            </a:endParaRPr>
          </a:p>
          <a:p>
            <a:pPr lvl="2">
              <a:buFont typeface="Arial" pitchFamily="34" charset="0"/>
              <a:buChar char="•"/>
            </a:pPr>
            <a:r>
              <a:rPr lang="en-US" sz="3200" dirty="0" smtClean="0">
                <a:latin typeface="Browallia New" pitchFamily="34" charset="-34"/>
                <a:cs typeface="Browallia New" pitchFamily="34" charset="-34"/>
              </a:rPr>
              <a:t>  General information of the patients who have </a:t>
            </a:r>
          </a:p>
          <a:p>
            <a:pPr lvl="2"/>
            <a:r>
              <a:rPr lang="en-US" sz="3200" dirty="0" smtClean="0">
                <a:latin typeface="Browallia New" pitchFamily="34" charset="-34"/>
                <a:cs typeface="Browallia New" pitchFamily="34" charset="-34"/>
              </a:rPr>
              <a:t>    chronic </a:t>
            </a:r>
            <a:r>
              <a:rPr lang="en-US" sz="3200" dirty="0" err="1" smtClean="0">
                <a:latin typeface="Browallia New" pitchFamily="34" charset="-34"/>
                <a:cs typeface="Browallia New" pitchFamily="34" charset="-34"/>
              </a:rPr>
              <a:t>radicular</a:t>
            </a:r>
            <a:r>
              <a:rPr lang="en-US" sz="3200" dirty="0" smtClean="0">
                <a:latin typeface="Browallia New" pitchFamily="34" charset="-34"/>
                <a:cs typeface="Browallia New" pitchFamily="34" charset="-34"/>
              </a:rPr>
              <a:t> pain. </a:t>
            </a:r>
          </a:p>
          <a:p>
            <a:pPr lvl="2">
              <a:buFont typeface="Arial" pitchFamily="34" charset="0"/>
              <a:buChar char="•"/>
            </a:pPr>
            <a:r>
              <a:rPr lang="en-US" sz="3200" dirty="0" smtClean="0">
                <a:latin typeface="Browallia New" pitchFamily="34" charset="-34"/>
                <a:cs typeface="Browallia New" pitchFamily="34" charset="-34"/>
              </a:rPr>
              <a:t>  The relation between patients’ factors and the </a:t>
            </a:r>
          </a:p>
          <a:p>
            <a:pPr lvl="2"/>
            <a:r>
              <a:rPr lang="en-US" sz="3200" dirty="0" smtClean="0">
                <a:latin typeface="Browallia New" pitchFamily="34" charset="-34"/>
                <a:cs typeface="Browallia New" pitchFamily="34" charset="-34"/>
              </a:rPr>
              <a:t>    pain relief effect of </a:t>
            </a:r>
            <a:r>
              <a:rPr lang="en-US" sz="3200" i="1" dirty="0" smtClean="0">
                <a:latin typeface="Browallia New" pitchFamily="34" charset="-34"/>
                <a:cs typeface="Browallia New" pitchFamily="34" charset="-34"/>
              </a:rPr>
              <a:t>SNRB</a:t>
            </a:r>
            <a:r>
              <a:rPr lang="en-US" sz="3200" dirty="0" smtClean="0">
                <a:latin typeface="Browallia New" pitchFamily="34" charset="-34"/>
                <a:cs typeface="Browallia New" pitchFamily="34" charset="-34"/>
              </a:rPr>
              <a:t> after procedure.</a:t>
            </a:r>
          </a:p>
          <a:p>
            <a:pPr lvl="2">
              <a:buFont typeface="Arial" pitchFamily="34" charset="0"/>
              <a:buChar char="•"/>
            </a:pPr>
            <a:r>
              <a:rPr lang="en-US" sz="3200" dirty="0" smtClean="0">
                <a:latin typeface="Browallia New" pitchFamily="34" charset="-34"/>
                <a:cs typeface="Browallia New" pitchFamily="34" charset="-34"/>
              </a:rPr>
              <a:t>  Rating of patients’ satisfaction in the Third month </a:t>
            </a:r>
          </a:p>
          <a:p>
            <a:pPr lvl="2"/>
            <a:r>
              <a:rPr lang="en-US" sz="3200" dirty="0" smtClean="0">
                <a:latin typeface="Browallia New" pitchFamily="34" charset="-34"/>
                <a:cs typeface="Browallia New" pitchFamily="34" charset="-34"/>
              </a:rPr>
              <a:t>    after </a:t>
            </a:r>
            <a:r>
              <a:rPr lang="en-US" sz="3200" dirty="0" err="1" smtClean="0">
                <a:latin typeface="Browallia New" pitchFamily="34" charset="-34"/>
                <a:cs typeface="Browallia New" pitchFamily="34" charset="-34"/>
              </a:rPr>
              <a:t>prodedure</a:t>
            </a:r>
            <a:r>
              <a:rPr lang="en-US" sz="3200" dirty="0" smtClean="0">
                <a:latin typeface="Browallia New" pitchFamily="34" charset="-34"/>
                <a:cs typeface="Browallia New" pitchFamily="34" charset="-34"/>
              </a:rPr>
              <a:t>.</a:t>
            </a:r>
            <a:r>
              <a:rPr lang="th-TH" sz="3200" dirty="0" smtClean="0">
                <a:latin typeface="Browallia New" pitchFamily="34" charset="-34"/>
                <a:cs typeface="Browallia New" pitchFamily="34" charset="-34"/>
              </a:rPr>
              <a:t> </a:t>
            </a:r>
            <a:endParaRPr lang="en-US" sz="3200" dirty="0">
              <a:latin typeface="Browallia New" pitchFamily="34" charset="-34"/>
              <a:cs typeface="Browallia New" pitchFamily="34" charset="-34"/>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ตัวยึดเนื้อหา 3"/>
          <p:cNvGraphicFramePr>
            <a:graphicFrameLocks noGrp="1"/>
          </p:cNvGraphicFramePr>
          <p:nvPr>
            <p:ph idx="1"/>
          </p:nvPr>
        </p:nvGraphicFramePr>
        <p:xfrm>
          <a:off x="428596" y="135729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71438" y="6049044"/>
            <a:ext cx="8786842" cy="523220"/>
          </a:xfrm>
          <a:prstGeom prst="rect">
            <a:avLst/>
          </a:prstGeom>
          <a:noFill/>
        </p:spPr>
        <p:txBody>
          <a:bodyPr wrap="square" rtlCol="0">
            <a:spAutoFit/>
          </a:bodyPr>
          <a:lstStyle/>
          <a:p>
            <a:pPr algn="ctr"/>
            <a:r>
              <a:rPr lang="en-US" b="1" dirty="0" smtClean="0">
                <a:latin typeface="Browallia New" pitchFamily="34" charset="-34"/>
                <a:cs typeface="Browallia New" pitchFamily="34" charset="-34"/>
              </a:rPr>
              <a:t>General information of patients with </a:t>
            </a:r>
            <a:r>
              <a:rPr lang="en-US" b="1" dirty="0" err="1" smtClean="0">
                <a:latin typeface="Browallia New" pitchFamily="34" charset="-34"/>
                <a:cs typeface="Browallia New" pitchFamily="34" charset="-34"/>
              </a:rPr>
              <a:t>radicular</a:t>
            </a:r>
            <a:r>
              <a:rPr lang="en-US" b="1" dirty="0" smtClean="0">
                <a:latin typeface="Browallia New" pitchFamily="34" charset="-34"/>
                <a:cs typeface="Browallia New" pitchFamily="34" charset="-34"/>
              </a:rPr>
              <a:t> pain</a:t>
            </a:r>
            <a:endParaRPr lang="th-TH" sz="2800" b="1" dirty="0"/>
          </a:p>
        </p:txBody>
      </p:sp>
      <p:sp>
        <p:nvSpPr>
          <p:cNvPr id="6" name="TextBox 5"/>
          <p:cNvSpPr txBox="1"/>
          <p:nvPr/>
        </p:nvSpPr>
        <p:spPr>
          <a:xfrm>
            <a:off x="-357190" y="5975347"/>
            <a:ext cx="10215602" cy="954107"/>
          </a:xfrm>
          <a:prstGeom prst="rect">
            <a:avLst/>
          </a:prstGeom>
          <a:noFill/>
        </p:spPr>
        <p:txBody>
          <a:bodyPr wrap="square" rtlCol="0">
            <a:spAutoFit/>
          </a:bodyPr>
          <a:lstStyle/>
          <a:p>
            <a:pPr algn="ctr"/>
            <a:endParaRPr lang="en-US" sz="2800" dirty="0" smtClean="0">
              <a:solidFill>
                <a:schemeClr val="bg1"/>
              </a:solidFill>
              <a:latin typeface="Browallia New" pitchFamily="34" charset="-34"/>
              <a:cs typeface="Browallia New" pitchFamily="34" charset="-34"/>
            </a:endParaRPr>
          </a:p>
          <a:p>
            <a:pPr algn="ctr"/>
            <a:endParaRPr lang="th-TH" sz="2800" dirty="0">
              <a:solidFill>
                <a:schemeClr val="bg1"/>
              </a:solidFill>
              <a:latin typeface="Browallia New" pitchFamily="34" charset="-34"/>
              <a:cs typeface="Browallia New" pitchFamily="34" charset="-34"/>
            </a:endParaRPr>
          </a:p>
        </p:txBody>
      </p:sp>
      <p:sp>
        <p:nvSpPr>
          <p:cNvPr id="7" name="Rectangle 2"/>
          <p:cNvSpPr txBox="1">
            <a:spLocks noChangeArrowheads="1"/>
          </p:cNvSpPr>
          <p:nvPr/>
        </p:nvSpPr>
        <p:spPr>
          <a:xfrm>
            <a:off x="457200" y="142852"/>
            <a:ext cx="7467600" cy="1143000"/>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uLnTx/>
                <a:uFillTx/>
                <a:latin typeface="Browallia New" pitchFamily="34" charset="-34"/>
                <a:ea typeface="+mj-ea"/>
                <a:cs typeface="Browallia New" pitchFamily="34" charset="-34"/>
              </a:rPr>
              <a:t>Research Results</a:t>
            </a:r>
            <a:endParaRPr kumimoji="0" lang="th-TH" sz="4400" b="1" i="0" u="none" strike="noStrike" kern="1200" cap="none" spc="0" normalizeH="0" baseline="0" noProof="0" dirty="0" smtClean="0">
              <a:ln>
                <a:noFill/>
              </a:ln>
              <a:solidFill>
                <a:srgbClr val="FFFF00"/>
              </a:solidFill>
              <a:effectLst/>
              <a:uLnTx/>
              <a:uFillTx/>
              <a:latin typeface="Browallia New" pitchFamily="34" charset="-34"/>
              <a:ea typeface="+mj-ea"/>
              <a:cs typeface="Browallia New" pitchFamily="34" charset="-34"/>
            </a:endParaRPr>
          </a:p>
        </p:txBody>
      </p:sp>
      <p:sp>
        <p:nvSpPr>
          <p:cNvPr id="12" name="Slide Number Placeholder 3"/>
          <p:cNvSpPr>
            <a:spLocks noGrp="1"/>
          </p:cNvSpPr>
          <p:nvPr>
            <p:ph type="sldNum" sz="quarter" idx="12"/>
          </p:nvPr>
        </p:nvSpPr>
        <p:spPr>
          <a:xfrm>
            <a:off x="8153400" y="6422064"/>
            <a:ext cx="762000" cy="365125"/>
          </a:xfrm>
          <a:noFill/>
        </p:spPr>
        <p:txBody>
          <a:bodyPr>
            <a:normAutofit/>
          </a:bodyPr>
          <a:lstStyle/>
          <a:p>
            <a:fld id="{DE39978B-CCDF-42FA-9C30-DBE90E1A90AB}" type="slidenum">
              <a:rPr lang="en-US" smtClean="0"/>
              <a:pPr/>
              <a:t>12</a:t>
            </a:fld>
            <a:endParaRPr lang="th-TH"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ตัวยึดเนื้อหา 3"/>
          <p:cNvGraphicFramePr>
            <a:graphicFrameLocks noGrp="1"/>
          </p:cNvGraphicFramePr>
          <p:nvPr>
            <p:ph idx="1"/>
          </p:nvPr>
        </p:nvGraphicFramePr>
        <p:xfrm>
          <a:off x="500034" y="128586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สี่เหลี่ยมผืนผ้า 5"/>
          <p:cNvSpPr/>
          <p:nvPr/>
        </p:nvSpPr>
        <p:spPr>
          <a:xfrm>
            <a:off x="571472" y="6072206"/>
            <a:ext cx="8286808" cy="523220"/>
          </a:xfrm>
          <a:prstGeom prst="rect">
            <a:avLst/>
          </a:prstGeom>
        </p:spPr>
        <p:txBody>
          <a:bodyPr wrap="square">
            <a:spAutoFit/>
          </a:bodyPr>
          <a:lstStyle/>
          <a:p>
            <a:pPr algn="ctr">
              <a:defRPr/>
            </a:pPr>
            <a:r>
              <a:rPr lang="en-US" b="1" dirty="0" smtClean="0">
                <a:latin typeface="Browallia New" pitchFamily="34" charset="-34"/>
                <a:cs typeface="Browallia New" pitchFamily="34" charset="-34"/>
              </a:rPr>
              <a:t>The causes of chronic </a:t>
            </a:r>
            <a:r>
              <a:rPr lang="en-US" b="1" dirty="0" err="1" smtClean="0">
                <a:latin typeface="Browallia New" pitchFamily="34" charset="-34"/>
                <a:cs typeface="Browallia New" pitchFamily="34" charset="-34"/>
              </a:rPr>
              <a:t>radicular</a:t>
            </a:r>
            <a:r>
              <a:rPr lang="en-US" b="1" dirty="0" smtClean="0">
                <a:latin typeface="Browallia New" pitchFamily="34" charset="-34"/>
                <a:cs typeface="Browallia New" pitchFamily="34" charset="-34"/>
              </a:rPr>
              <a:t> pain in patients  </a:t>
            </a:r>
          </a:p>
        </p:txBody>
      </p:sp>
      <p:sp>
        <p:nvSpPr>
          <p:cNvPr id="8" name="Rectangle 2"/>
          <p:cNvSpPr txBox="1">
            <a:spLocks noChangeArrowheads="1"/>
          </p:cNvSpPr>
          <p:nvPr/>
        </p:nvSpPr>
        <p:spPr>
          <a:xfrm>
            <a:off x="461986" y="142852"/>
            <a:ext cx="7467600" cy="1143000"/>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uLnTx/>
                <a:uFillTx/>
                <a:latin typeface="Browallia New" pitchFamily="34" charset="-34"/>
                <a:ea typeface="+mj-ea"/>
                <a:cs typeface="Browallia New" pitchFamily="34" charset="-34"/>
              </a:rPr>
              <a:t>Research Results</a:t>
            </a:r>
            <a:endParaRPr kumimoji="0" lang="th-TH" sz="4400" b="1" i="0" u="none" strike="noStrike" kern="1200" cap="none" spc="0" normalizeH="0" baseline="0" noProof="0" dirty="0" smtClean="0">
              <a:ln>
                <a:noFill/>
              </a:ln>
              <a:solidFill>
                <a:srgbClr val="FFFF00"/>
              </a:solidFill>
              <a:effectLst/>
              <a:uLnTx/>
              <a:uFillTx/>
              <a:latin typeface="Browallia New" pitchFamily="34" charset="-34"/>
              <a:ea typeface="+mj-ea"/>
              <a:cs typeface="Browallia New" pitchFamily="34" charset="-34"/>
            </a:endParaRPr>
          </a:p>
        </p:txBody>
      </p:sp>
      <p:sp>
        <p:nvSpPr>
          <p:cNvPr id="10" name="Slide Number Placeholder 3"/>
          <p:cNvSpPr>
            <a:spLocks noGrp="1"/>
          </p:cNvSpPr>
          <p:nvPr>
            <p:ph type="sldNum" sz="quarter" idx="12"/>
          </p:nvPr>
        </p:nvSpPr>
        <p:spPr>
          <a:xfrm>
            <a:off x="8153400" y="6422064"/>
            <a:ext cx="762000" cy="365125"/>
          </a:xfrm>
          <a:noFill/>
        </p:spPr>
        <p:txBody>
          <a:bodyPr>
            <a:normAutofit/>
          </a:bodyPr>
          <a:lstStyle/>
          <a:p>
            <a:fld id="{DE39978B-CCDF-42FA-9C30-DBE90E1A90AB}" type="slidenum">
              <a:rPr lang="en-US" smtClean="0"/>
              <a:pPr/>
              <a:t>13</a:t>
            </a:fld>
            <a:endParaRPr lang="th-TH"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สี่เหลี่ยมผืนผ้า 9"/>
          <p:cNvSpPr/>
          <p:nvPr/>
        </p:nvSpPr>
        <p:spPr>
          <a:xfrm>
            <a:off x="642910" y="4572008"/>
            <a:ext cx="7858180" cy="523220"/>
          </a:xfrm>
          <a:prstGeom prst="rect">
            <a:avLst/>
          </a:prstGeom>
          <a:noFill/>
        </p:spPr>
        <p:txBody>
          <a:bodyPr wrap="square">
            <a:spAutoFit/>
          </a:bodyPr>
          <a:lstStyle/>
          <a:p>
            <a:pPr marL="342900" lvl="0" indent="-342900" algn="ctr" eaLnBrk="0" hangingPunct="0">
              <a:spcBef>
                <a:spcPct val="20000"/>
              </a:spcBef>
            </a:pPr>
            <a:r>
              <a:rPr lang="en-US" b="1" kern="0" dirty="0" smtClean="0">
                <a:latin typeface="Browallia New" pitchFamily="34" charset="-34"/>
                <a:cs typeface="Browallia New" pitchFamily="34" charset="-34"/>
              </a:rPr>
              <a:t>Average age of </a:t>
            </a:r>
            <a:r>
              <a:rPr lang="en-US" b="1" dirty="0" smtClean="0">
                <a:latin typeface="Browallia New" pitchFamily="34" charset="-34"/>
                <a:cs typeface="Browallia New" pitchFamily="34" charset="-34"/>
              </a:rPr>
              <a:t>patients with </a:t>
            </a:r>
            <a:r>
              <a:rPr lang="en-US" b="1" dirty="0" err="1" smtClean="0">
                <a:latin typeface="Browallia New" pitchFamily="34" charset="-34"/>
                <a:cs typeface="Browallia New" pitchFamily="34" charset="-34"/>
              </a:rPr>
              <a:t>radicular</a:t>
            </a:r>
            <a:r>
              <a:rPr lang="en-US" b="1" dirty="0" smtClean="0">
                <a:latin typeface="Browallia New" pitchFamily="34" charset="-34"/>
                <a:cs typeface="Browallia New" pitchFamily="34" charset="-34"/>
              </a:rPr>
              <a:t> pain</a:t>
            </a:r>
            <a:endParaRPr lang="th-TH" b="1" kern="0" dirty="0" smtClean="0">
              <a:latin typeface="Browallia New" pitchFamily="34" charset="-34"/>
              <a:cs typeface="Browallia New" pitchFamily="34" charset="-34"/>
            </a:endParaRPr>
          </a:p>
        </p:txBody>
      </p:sp>
      <p:graphicFrame>
        <p:nvGraphicFramePr>
          <p:cNvPr id="14" name="ตาราง 13"/>
          <p:cNvGraphicFramePr>
            <a:graphicFrameLocks noGrp="1"/>
          </p:cNvGraphicFramePr>
          <p:nvPr/>
        </p:nvGraphicFramePr>
        <p:xfrm>
          <a:off x="1357290" y="2214554"/>
          <a:ext cx="6432871" cy="1962912"/>
        </p:xfrm>
        <a:graphic>
          <a:graphicData uri="http://schemas.openxmlformats.org/drawingml/2006/table">
            <a:tbl>
              <a:tblPr/>
              <a:tblGrid>
                <a:gridCol w="1428760"/>
                <a:gridCol w="1164218"/>
                <a:gridCol w="1246915"/>
                <a:gridCol w="1296489"/>
                <a:gridCol w="1296489"/>
              </a:tblGrid>
              <a:tr h="0">
                <a:tc rowSpan="2">
                  <a:txBody>
                    <a:bodyPr/>
                    <a:lstStyle/>
                    <a:p>
                      <a:pPr algn="ctr">
                        <a:lnSpc>
                          <a:spcPct val="115000"/>
                        </a:lnSpc>
                        <a:spcAft>
                          <a:spcPts val="0"/>
                        </a:spcAft>
                      </a:pPr>
                      <a:r>
                        <a:rPr lang="en-US" sz="2800" b="1" dirty="0" smtClean="0">
                          <a:solidFill>
                            <a:sysClr val="windowText" lastClr="000000"/>
                          </a:solidFill>
                          <a:latin typeface="Browallia New" pitchFamily="34" charset="-34"/>
                          <a:ea typeface="Calibri"/>
                          <a:cs typeface="Browallia New" pitchFamily="34" charset="-34"/>
                        </a:rPr>
                        <a:t>Sex</a:t>
                      </a:r>
                      <a:endParaRPr lang="en-US" sz="2800" dirty="0">
                        <a:solidFill>
                          <a:sysClr val="windowText" lastClr="000000"/>
                        </a:solidFill>
                        <a:latin typeface="Browallia New" pitchFamily="34" charset="-34"/>
                        <a:ea typeface="Calibri"/>
                        <a:cs typeface="Browallia New" pitchFamily="34" charset="-34"/>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gridSpan="4">
                  <a:txBody>
                    <a:bodyPr/>
                    <a:lstStyle/>
                    <a:p>
                      <a:pPr algn="ctr">
                        <a:lnSpc>
                          <a:spcPct val="115000"/>
                        </a:lnSpc>
                        <a:spcAft>
                          <a:spcPts val="0"/>
                        </a:spcAft>
                      </a:pPr>
                      <a:r>
                        <a:rPr lang="en-US" sz="2800" b="1" dirty="0">
                          <a:solidFill>
                            <a:sysClr val="windowText" lastClr="000000"/>
                          </a:solidFill>
                          <a:latin typeface="Browallia New" pitchFamily="34" charset="-34"/>
                          <a:ea typeface="Calibri"/>
                          <a:cs typeface="Browallia New" pitchFamily="34" charset="-34"/>
                        </a:rPr>
                        <a:t>Age</a:t>
                      </a:r>
                      <a:endParaRPr lang="en-US" sz="2800" dirty="0">
                        <a:solidFill>
                          <a:sysClr val="windowText" lastClr="000000"/>
                        </a:solidFill>
                        <a:latin typeface="Browallia New" pitchFamily="34" charset="-34"/>
                        <a:ea typeface="Calibri"/>
                        <a:cs typeface="Browallia New" pitchFamily="34" charset="-34"/>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th-TH"/>
                    </a:p>
                  </a:txBody>
                  <a:tcPr/>
                </a:tc>
                <a:tc hMerge="1">
                  <a:txBody>
                    <a:bodyPr/>
                    <a:lstStyle/>
                    <a:p>
                      <a:endParaRPr lang="th-TH"/>
                    </a:p>
                  </a:txBody>
                  <a:tcPr/>
                </a:tc>
                <a:tc hMerge="1">
                  <a:txBody>
                    <a:bodyPr/>
                    <a:lstStyle/>
                    <a:p>
                      <a:endParaRPr lang="th-TH"/>
                    </a:p>
                  </a:txBody>
                  <a:tcPr/>
                </a:tc>
              </a:tr>
              <a:tr h="0">
                <a:tc vMerge="1">
                  <a:txBody>
                    <a:bodyPr/>
                    <a:lstStyle/>
                    <a:p>
                      <a:endParaRPr lang="th-TH"/>
                    </a:p>
                  </a:txBody>
                  <a:tcPr/>
                </a:tc>
                <a:tc>
                  <a:txBody>
                    <a:bodyPr/>
                    <a:lstStyle/>
                    <a:p>
                      <a:pPr algn="ctr">
                        <a:lnSpc>
                          <a:spcPct val="115000"/>
                        </a:lnSpc>
                        <a:spcAft>
                          <a:spcPts val="0"/>
                        </a:spcAft>
                      </a:pPr>
                      <a:r>
                        <a:rPr lang="en-US" sz="2800" b="1" dirty="0">
                          <a:solidFill>
                            <a:sysClr val="windowText" lastClr="000000"/>
                          </a:solidFill>
                          <a:latin typeface="Browallia New" pitchFamily="34" charset="-34"/>
                          <a:ea typeface="Calibri"/>
                          <a:cs typeface="Browallia New" pitchFamily="34" charset="-34"/>
                        </a:rPr>
                        <a:t>Mean</a:t>
                      </a:r>
                      <a:endParaRPr lang="en-US" sz="2800" dirty="0">
                        <a:solidFill>
                          <a:sysClr val="windowText" lastClr="000000"/>
                        </a:solidFill>
                        <a:latin typeface="Browallia New" pitchFamily="34" charset="-34"/>
                        <a:ea typeface="Calibri"/>
                        <a:cs typeface="Browallia New" pitchFamily="34" charset="-34"/>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lnSpc>
                          <a:spcPct val="115000"/>
                        </a:lnSpc>
                        <a:spcAft>
                          <a:spcPts val="0"/>
                        </a:spcAft>
                      </a:pPr>
                      <a:r>
                        <a:rPr lang="en-US" sz="2800" b="1" dirty="0">
                          <a:solidFill>
                            <a:sysClr val="windowText" lastClr="000000"/>
                          </a:solidFill>
                          <a:latin typeface="Browallia New" pitchFamily="34" charset="-34"/>
                          <a:ea typeface="Calibri"/>
                          <a:cs typeface="Browallia New" pitchFamily="34" charset="-34"/>
                        </a:rPr>
                        <a:t>Max</a:t>
                      </a:r>
                      <a:endParaRPr lang="en-US" sz="2800" dirty="0">
                        <a:solidFill>
                          <a:sysClr val="windowText" lastClr="000000"/>
                        </a:solidFill>
                        <a:latin typeface="Browallia New" pitchFamily="34" charset="-34"/>
                        <a:ea typeface="Calibri"/>
                        <a:cs typeface="Browallia New" pitchFamily="34" charset="-34"/>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lnSpc>
                          <a:spcPct val="115000"/>
                        </a:lnSpc>
                        <a:spcAft>
                          <a:spcPts val="0"/>
                        </a:spcAft>
                      </a:pPr>
                      <a:r>
                        <a:rPr lang="en-US" sz="2800" b="1" dirty="0">
                          <a:solidFill>
                            <a:sysClr val="windowText" lastClr="000000"/>
                          </a:solidFill>
                          <a:latin typeface="Browallia New" pitchFamily="34" charset="-34"/>
                          <a:ea typeface="Calibri"/>
                          <a:cs typeface="Browallia New" pitchFamily="34" charset="-34"/>
                        </a:rPr>
                        <a:t>Min</a:t>
                      </a:r>
                      <a:endParaRPr lang="en-US" sz="2800" dirty="0">
                        <a:solidFill>
                          <a:sysClr val="windowText" lastClr="000000"/>
                        </a:solidFill>
                        <a:latin typeface="Browallia New" pitchFamily="34" charset="-34"/>
                        <a:ea typeface="Calibri"/>
                        <a:cs typeface="Browallia New" pitchFamily="34" charset="-34"/>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lnSpc>
                          <a:spcPct val="115000"/>
                        </a:lnSpc>
                        <a:spcAft>
                          <a:spcPts val="0"/>
                        </a:spcAft>
                      </a:pPr>
                      <a:r>
                        <a:rPr lang="en-US" sz="2800" b="1">
                          <a:solidFill>
                            <a:sysClr val="windowText" lastClr="000000"/>
                          </a:solidFill>
                          <a:latin typeface="Browallia New" pitchFamily="34" charset="-34"/>
                          <a:ea typeface="Calibri"/>
                          <a:cs typeface="Browallia New" pitchFamily="34" charset="-34"/>
                        </a:rPr>
                        <a:t>SD</a:t>
                      </a:r>
                      <a:endParaRPr lang="en-US" sz="2800">
                        <a:solidFill>
                          <a:sysClr val="windowText" lastClr="000000"/>
                        </a:solidFill>
                        <a:latin typeface="Browallia New" pitchFamily="34" charset="-34"/>
                        <a:ea typeface="Calibri"/>
                        <a:cs typeface="Browallia New" pitchFamily="34" charset="-34"/>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r>
              <a:tr h="197485">
                <a:tc>
                  <a:txBody>
                    <a:bodyPr/>
                    <a:lstStyle/>
                    <a:p>
                      <a:pPr algn="l">
                        <a:lnSpc>
                          <a:spcPct val="115000"/>
                        </a:lnSpc>
                        <a:spcAft>
                          <a:spcPts val="0"/>
                        </a:spcAft>
                      </a:pPr>
                      <a:r>
                        <a:rPr lang="en-US" sz="2800" b="1" dirty="0">
                          <a:solidFill>
                            <a:sysClr val="windowText" lastClr="000000"/>
                          </a:solidFill>
                          <a:latin typeface="Browallia New" pitchFamily="34" charset="-34"/>
                          <a:ea typeface="Calibri"/>
                          <a:cs typeface="Browallia New" pitchFamily="34" charset="-34"/>
                        </a:rPr>
                        <a:t>   1. Male </a:t>
                      </a:r>
                      <a:endParaRPr lang="en-US" sz="2800" dirty="0">
                        <a:solidFill>
                          <a:sysClr val="windowText" lastClr="000000"/>
                        </a:solidFill>
                        <a:latin typeface="Browallia New" pitchFamily="34" charset="-34"/>
                        <a:ea typeface="Calibri"/>
                        <a:cs typeface="Browallia New" pitchFamily="34" charset="-34"/>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lnSpc>
                          <a:spcPct val="115000"/>
                        </a:lnSpc>
                        <a:spcAft>
                          <a:spcPts val="0"/>
                        </a:spcAft>
                      </a:pPr>
                      <a:r>
                        <a:rPr lang="en-US" sz="2800">
                          <a:solidFill>
                            <a:sysClr val="windowText" lastClr="000000"/>
                          </a:solidFill>
                          <a:latin typeface="Browallia New" pitchFamily="34" charset="-34"/>
                          <a:ea typeface="Calibri"/>
                          <a:cs typeface="Browallia New" pitchFamily="34" charset="-34"/>
                        </a:rPr>
                        <a:t>46.73</a:t>
                      </a: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lnSpc>
                          <a:spcPct val="115000"/>
                        </a:lnSpc>
                        <a:spcAft>
                          <a:spcPts val="0"/>
                        </a:spcAft>
                      </a:pPr>
                      <a:r>
                        <a:rPr lang="en-US" sz="2800" dirty="0">
                          <a:solidFill>
                            <a:sysClr val="windowText" lastClr="000000"/>
                          </a:solidFill>
                          <a:latin typeface="Browallia New" pitchFamily="34" charset="-34"/>
                          <a:ea typeface="Calibri"/>
                          <a:cs typeface="Browallia New" pitchFamily="34" charset="-34"/>
                        </a:rPr>
                        <a:t>64</a:t>
                      </a: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lnSpc>
                          <a:spcPct val="115000"/>
                        </a:lnSpc>
                        <a:spcAft>
                          <a:spcPts val="0"/>
                        </a:spcAft>
                      </a:pPr>
                      <a:r>
                        <a:rPr lang="en-US" sz="2800">
                          <a:solidFill>
                            <a:sysClr val="windowText" lastClr="000000"/>
                          </a:solidFill>
                          <a:latin typeface="Browallia New" pitchFamily="34" charset="-34"/>
                          <a:ea typeface="Calibri"/>
                          <a:cs typeface="Browallia New" pitchFamily="34" charset="-34"/>
                        </a:rPr>
                        <a:t>26</a:t>
                      </a: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lnSpc>
                          <a:spcPct val="115000"/>
                        </a:lnSpc>
                        <a:spcAft>
                          <a:spcPts val="0"/>
                        </a:spcAft>
                      </a:pPr>
                      <a:r>
                        <a:rPr lang="en-US" sz="2800">
                          <a:solidFill>
                            <a:sysClr val="windowText" lastClr="000000"/>
                          </a:solidFill>
                          <a:latin typeface="Browallia New" pitchFamily="34" charset="-34"/>
                          <a:ea typeface="Calibri"/>
                          <a:cs typeface="Browallia New" pitchFamily="34" charset="-34"/>
                        </a:rPr>
                        <a:t>11.07</a:t>
                      </a: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r>
              <a:tr h="0">
                <a:tc>
                  <a:txBody>
                    <a:bodyPr/>
                    <a:lstStyle/>
                    <a:p>
                      <a:pPr algn="l">
                        <a:lnSpc>
                          <a:spcPct val="115000"/>
                        </a:lnSpc>
                        <a:spcAft>
                          <a:spcPts val="0"/>
                        </a:spcAft>
                      </a:pPr>
                      <a:r>
                        <a:rPr lang="en-US" sz="2800" b="1">
                          <a:solidFill>
                            <a:sysClr val="windowText" lastClr="000000"/>
                          </a:solidFill>
                          <a:latin typeface="Browallia New" pitchFamily="34" charset="-34"/>
                          <a:ea typeface="Calibri"/>
                          <a:cs typeface="Browallia New" pitchFamily="34" charset="-34"/>
                        </a:rPr>
                        <a:t>   2. Female</a:t>
                      </a:r>
                      <a:endParaRPr lang="en-US" sz="2800">
                        <a:solidFill>
                          <a:sysClr val="windowText" lastClr="000000"/>
                        </a:solidFill>
                        <a:latin typeface="Browallia New" pitchFamily="34" charset="-34"/>
                        <a:ea typeface="Calibri"/>
                        <a:cs typeface="Browallia New" pitchFamily="34" charset="-34"/>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lnSpc>
                          <a:spcPct val="115000"/>
                        </a:lnSpc>
                        <a:spcAft>
                          <a:spcPts val="0"/>
                        </a:spcAft>
                      </a:pPr>
                      <a:r>
                        <a:rPr lang="en-US" sz="2800" dirty="0">
                          <a:solidFill>
                            <a:sysClr val="windowText" lastClr="000000"/>
                          </a:solidFill>
                          <a:latin typeface="Browallia New" pitchFamily="34" charset="-34"/>
                          <a:ea typeface="Calibri"/>
                          <a:cs typeface="Browallia New" pitchFamily="34" charset="-34"/>
                        </a:rPr>
                        <a:t>50.07</a:t>
                      </a: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lnSpc>
                          <a:spcPct val="115000"/>
                        </a:lnSpc>
                        <a:spcAft>
                          <a:spcPts val="0"/>
                        </a:spcAft>
                      </a:pPr>
                      <a:r>
                        <a:rPr lang="en-US" sz="2800">
                          <a:solidFill>
                            <a:sysClr val="windowText" lastClr="000000"/>
                          </a:solidFill>
                          <a:latin typeface="Browallia New" pitchFamily="34" charset="-34"/>
                          <a:ea typeface="Calibri"/>
                          <a:cs typeface="Browallia New" pitchFamily="34" charset="-34"/>
                        </a:rPr>
                        <a:t>64</a:t>
                      </a: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lnSpc>
                          <a:spcPct val="115000"/>
                        </a:lnSpc>
                        <a:spcAft>
                          <a:spcPts val="0"/>
                        </a:spcAft>
                      </a:pPr>
                      <a:r>
                        <a:rPr lang="en-US" sz="2800">
                          <a:solidFill>
                            <a:sysClr val="windowText" lastClr="000000"/>
                          </a:solidFill>
                          <a:latin typeface="Browallia New" pitchFamily="34" charset="-34"/>
                          <a:ea typeface="Calibri"/>
                          <a:cs typeface="Browallia New" pitchFamily="34" charset="-34"/>
                        </a:rPr>
                        <a:t>30</a:t>
                      </a: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lnSpc>
                          <a:spcPct val="115000"/>
                        </a:lnSpc>
                        <a:spcAft>
                          <a:spcPts val="0"/>
                        </a:spcAft>
                      </a:pPr>
                      <a:r>
                        <a:rPr lang="en-US" sz="2800" dirty="0">
                          <a:solidFill>
                            <a:sysClr val="windowText" lastClr="000000"/>
                          </a:solidFill>
                          <a:latin typeface="Browallia New" pitchFamily="34" charset="-34"/>
                          <a:ea typeface="Calibri"/>
                          <a:cs typeface="Browallia New" pitchFamily="34" charset="-34"/>
                        </a:rPr>
                        <a:t>8.85</a:t>
                      </a: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r>
            </a:tbl>
          </a:graphicData>
        </a:graphic>
      </p:graphicFrame>
      <p:sp>
        <p:nvSpPr>
          <p:cNvPr id="7" name="Rectangle 2"/>
          <p:cNvSpPr txBox="1">
            <a:spLocks noChangeArrowheads="1"/>
          </p:cNvSpPr>
          <p:nvPr/>
        </p:nvSpPr>
        <p:spPr>
          <a:xfrm>
            <a:off x="609600" y="285728"/>
            <a:ext cx="7467600" cy="1143000"/>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uLnTx/>
                <a:uFillTx/>
                <a:latin typeface="Browallia New" pitchFamily="34" charset="-34"/>
                <a:ea typeface="+mj-ea"/>
                <a:cs typeface="Browallia New" pitchFamily="34" charset="-34"/>
              </a:rPr>
              <a:t>Research Results</a:t>
            </a:r>
            <a:endParaRPr kumimoji="0" lang="th-TH" sz="4400" b="1" i="0" u="none" strike="noStrike" kern="1200" cap="none" spc="0" normalizeH="0" baseline="0" noProof="0" dirty="0" smtClean="0">
              <a:ln>
                <a:noFill/>
              </a:ln>
              <a:solidFill>
                <a:srgbClr val="FFFF00"/>
              </a:solidFill>
              <a:effectLst/>
              <a:uLnTx/>
              <a:uFillTx/>
              <a:latin typeface="Browallia New" pitchFamily="34" charset="-34"/>
              <a:ea typeface="+mj-ea"/>
              <a:cs typeface="Browallia New" pitchFamily="34" charset="-34"/>
            </a:endParaRPr>
          </a:p>
        </p:txBody>
      </p:sp>
      <p:sp>
        <p:nvSpPr>
          <p:cNvPr id="11" name="Slide Number Placeholder 3"/>
          <p:cNvSpPr>
            <a:spLocks noGrp="1"/>
          </p:cNvSpPr>
          <p:nvPr>
            <p:ph type="sldNum" sz="quarter" idx="12"/>
          </p:nvPr>
        </p:nvSpPr>
        <p:spPr>
          <a:xfrm>
            <a:off x="8153400" y="6422064"/>
            <a:ext cx="762000" cy="365125"/>
          </a:xfrm>
          <a:noFill/>
        </p:spPr>
        <p:txBody>
          <a:bodyPr>
            <a:normAutofit/>
          </a:bodyPr>
          <a:lstStyle/>
          <a:p>
            <a:fld id="{DE39978B-CCDF-42FA-9C30-DBE90E1A90AB}" type="slidenum">
              <a:rPr lang="en-US" smtClean="0"/>
              <a:pPr/>
              <a:t>14</a:t>
            </a:fld>
            <a:endParaRPr lang="th-TH"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ตัวยึดเนื้อหา 4"/>
          <p:cNvGraphicFramePr>
            <a:graphicFrameLocks noGrp="1"/>
          </p:cNvGraphicFramePr>
          <p:nvPr>
            <p:ph idx="1"/>
          </p:nvPr>
        </p:nvGraphicFramePr>
        <p:xfrm>
          <a:off x="214282" y="1214422"/>
          <a:ext cx="8715436" cy="4929222"/>
        </p:xfrm>
        <a:graphic>
          <a:graphicData uri="http://schemas.openxmlformats.org/drawingml/2006/chart">
            <c:chart xmlns:c="http://schemas.openxmlformats.org/drawingml/2006/chart" xmlns:r="http://schemas.openxmlformats.org/officeDocument/2006/relationships" r:id="rId3"/>
          </a:graphicData>
        </a:graphic>
      </p:graphicFrame>
      <p:sp>
        <p:nvSpPr>
          <p:cNvPr id="4" name="ตัวยึดหมายเลขภาพนิ่ง 3"/>
          <p:cNvSpPr>
            <a:spLocks noGrp="1"/>
          </p:cNvSpPr>
          <p:nvPr>
            <p:ph type="sldNum" sz="quarter" idx="12"/>
          </p:nvPr>
        </p:nvSpPr>
        <p:spPr/>
        <p:txBody>
          <a:bodyPr>
            <a:normAutofit/>
          </a:bodyPr>
          <a:lstStyle/>
          <a:p>
            <a:pPr>
              <a:defRPr/>
            </a:pPr>
            <a:fld id="{873704FB-B01B-4CEA-A791-234123A53CEB}" type="slidenum">
              <a:rPr lang="en-US" smtClean="0">
                <a:solidFill>
                  <a:schemeClr val="tx1">
                    <a:lumMod val="65000"/>
                  </a:schemeClr>
                </a:solidFill>
              </a:rPr>
              <a:pPr>
                <a:defRPr/>
              </a:pPr>
              <a:t>15</a:t>
            </a:fld>
            <a:endParaRPr lang="th-TH">
              <a:solidFill>
                <a:schemeClr val="tx1">
                  <a:lumMod val="65000"/>
                </a:schemeClr>
              </a:solidFill>
            </a:endParaRPr>
          </a:p>
        </p:txBody>
      </p:sp>
      <p:sp>
        <p:nvSpPr>
          <p:cNvPr id="7" name="Rectangle 2"/>
          <p:cNvSpPr txBox="1">
            <a:spLocks noChangeArrowheads="1"/>
          </p:cNvSpPr>
          <p:nvPr/>
        </p:nvSpPr>
        <p:spPr>
          <a:xfrm>
            <a:off x="571472" y="71414"/>
            <a:ext cx="7467600" cy="1143000"/>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uLnTx/>
                <a:uFillTx/>
                <a:latin typeface="Browallia New" pitchFamily="34" charset="-34"/>
                <a:ea typeface="+mj-ea"/>
                <a:cs typeface="Browallia New" pitchFamily="34" charset="-34"/>
              </a:rPr>
              <a:t>Research Results</a:t>
            </a:r>
            <a:endParaRPr kumimoji="0" lang="th-TH" sz="4400" b="1" i="0" u="none" strike="noStrike" kern="1200" cap="none" spc="0" normalizeH="0" baseline="0" noProof="0" dirty="0" smtClean="0">
              <a:ln>
                <a:noFill/>
              </a:ln>
              <a:solidFill>
                <a:srgbClr val="FFFF00"/>
              </a:solidFill>
              <a:effectLst/>
              <a:uLnTx/>
              <a:uFillTx/>
              <a:latin typeface="Browallia New" pitchFamily="34" charset="-34"/>
              <a:ea typeface="+mj-ea"/>
              <a:cs typeface="Browallia New" pitchFamily="34" charset="-34"/>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ตัวยึดหมายเลขภาพนิ่ง 3"/>
          <p:cNvSpPr>
            <a:spLocks noGrp="1"/>
          </p:cNvSpPr>
          <p:nvPr>
            <p:ph type="sldNum" sz="quarter" idx="12"/>
          </p:nvPr>
        </p:nvSpPr>
        <p:spPr>
          <a:xfrm>
            <a:off x="8239156" y="6350023"/>
            <a:ext cx="762000" cy="365125"/>
          </a:xfrm>
        </p:spPr>
        <p:txBody>
          <a:bodyPr>
            <a:normAutofit/>
          </a:bodyPr>
          <a:lstStyle/>
          <a:p>
            <a:pPr>
              <a:defRPr/>
            </a:pPr>
            <a:fld id="{873704FB-B01B-4CEA-A791-234123A53CEB}" type="slidenum">
              <a:rPr lang="en-US" smtClean="0">
                <a:solidFill>
                  <a:schemeClr val="tx1">
                    <a:lumMod val="65000"/>
                  </a:schemeClr>
                </a:solidFill>
              </a:rPr>
              <a:pPr>
                <a:defRPr/>
              </a:pPr>
              <a:t>16</a:t>
            </a:fld>
            <a:endParaRPr lang="th-TH" dirty="0">
              <a:solidFill>
                <a:schemeClr val="tx1">
                  <a:lumMod val="65000"/>
                </a:schemeClr>
              </a:solidFill>
            </a:endParaRPr>
          </a:p>
        </p:txBody>
      </p:sp>
      <p:sp>
        <p:nvSpPr>
          <p:cNvPr id="7" name="TextBox 6"/>
          <p:cNvSpPr txBox="1"/>
          <p:nvPr/>
        </p:nvSpPr>
        <p:spPr>
          <a:xfrm>
            <a:off x="1428728" y="5786454"/>
            <a:ext cx="6215106" cy="523220"/>
          </a:xfrm>
          <a:prstGeom prst="rect">
            <a:avLst/>
          </a:prstGeom>
          <a:noFill/>
        </p:spPr>
        <p:txBody>
          <a:bodyPr wrap="square" rtlCol="0">
            <a:spAutoFit/>
          </a:bodyPr>
          <a:lstStyle/>
          <a:p>
            <a:r>
              <a:rPr lang="en-US" b="1" dirty="0" smtClean="0">
                <a:latin typeface="Browallia New" pitchFamily="34" charset="-34"/>
                <a:cs typeface="Browallia New" pitchFamily="34" charset="-34"/>
              </a:rPr>
              <a:t>The satisfaction rates after treatment for 3 months</a:t>
            </a:r>
            <a:endParaRPr lang="th-TH" sz="2800" b="1" dirty="0">
              <a:latin typeface="Browallia New" pitchFamily="34" charset="-34"/>
              <a:cs typeface="Browallia New" pitchFamily="34" charset="-34"/>
            </a:endParaRPr>
          </a:p>
        </p:txBody>
      </p:sp>
      <p:pic>
        <p:nvPicPr>
          <p:cNvPr id="8" name="แผนภูมิ 8"/>
          <p:cNvPicPr/>
          <p:nvPr/>
        </p:nvPicPr>
        <p:blipFill>
          <a:blip r:embed="rId3" cstate="print"/>
          <a:srcRect/>
          <a:stretch>
            <a:fillRect/>
          </a:stretch>
        </p:blipFill>
        <p:spPr bwMode="auto">
          <a:xfrm>
            <a:off x="714348" y="1499571"/>
            <a:ext cx="7924838" cy="399490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TextBox 9"/>
          <p:cNvSpPr txBox="1"/>
          <p:nvPr/>
        </p:nvSpPr>
        <p:spPr>
          <a:xfrm>
            <a:off x="2428860" y="1629779"/>
            <a:ext cx="4857784" cy="584775"/>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3200" dirty="0" smtClean="0">
                <a:solidFill>
                  <a:schemeClr val="bg1"/>
                </a:solidFill>
                <a:latin typeface="Browallia New" pitchFamily="34" charset="-34"/>
                <a:cs typeface="Browallia New" pitchFamily="34" charset="-34"/>
              </a:rPr>
              <a:t>The satisfaction rates </a:t>
            </a:r>
            <a:endParaRPr lang="th-TH" sz="3200" dirty="0">
              <a:solidFill>
                <a:schemeClr val="bg1"/>
              </a:solidFill>
              <a:latin typeface="Browallia New" pitchFamily="34" charset="-34"/>
              <a:cs typeface="Browallia New" pitchFamily="34" charset="-34"/>
            </a:endParaRPr>
          </a:p>
        </p:txBody>
      </p:sp>
      <p:sp>
        <p:nvSpPr>
          <p:cNvPr id="12" name="สี่เหลี่ยมผืนผ้า 11"/>
          <p:cNvSpPr/>
          <p:nvPr/>
        </p:nvSpPr>
        <p:spPr>
          <a:xfrm>
            <a:off x="5286380" y="4714884"/>
            <a:ext cx="1959191" cy="584775"/>
          </a:xfrm>
          <a:prstGeom prst="rect">
            <a:avLst/>
          </a:prstGeom>
          <a:ln>
            <a:noFill/>
          </a:ln>
        </p:spPr>
        <p:style>
          <a:lnRef idx="2">
            <a:schemeClr val="dk1"/>
          </a:lnRef>
          <a:fillRef idx="1">
            <a:schemeClr val="lt1"/>
          </a:fillRef>
          <a:effectRef idx="0">
            <a:schemeClr val="dk1"/>
          </a:effectRef>
          <a:fontRef idx="minor">
            <a:schemeClr val="dk1"/>
          </a:fontRef>
        </p:style>
        <p:txBody>
          <a:bodyPr wrap="none">
            <a:spAutoFit/>
          </a:bodyPr>
          <a:lstStyle/>
          <a:p>
            <a:r>
              <a:rPr lang="en-US" sz="3200" dirty="0" smtClean="0">
                <a:latin typeface="Browallia New" pitchFamily="34" charset="-34"/>
                <a:cs typeface="Browallia New" pitchFamily="34" charset="-34"/>
              </a:rPr>
              <a:t>Highest Rating</a:t>
            </a:r>
            <a:endParaRPr lang="th-TH" sz="3200" dirty="0">
              <a:latin typeface="Browallia New" pitchFamily="34" charset="-34"/>
              <a:cs typeface="Browallia New" pitchFamily="34" charset="-34"/>
            </a:endParaRPr>
          </a:p>
        </p:txBody>
      </p:sp>
      <p:sp>
        <p:nvSpPr>
          <p:cNvPr id="13" name="สี่เหลี่ยมผืนผ้า 12"/>
          <p:cNvSpPr/>
          <p:nvPr/>
        </p:nvSpPr>
        <p:spPr>
          <a:xfrm>
            <a:off x="2898841" y="4714884"/>
            <a:ext cx="1601721" cy="584775"/>
          </a:xfrm>
          <a:prstGeom prst="rect">
            <a:avLst/>
          </a:prstGeom>
          <a:solidFill>
            <a:schemeClr val="tx1"/>
          </a:solidFill>
        </p:spPr>
        <p:txBody>
          <a:bodyPr wrap="none">
            <a:spAutoFit/>
          </a:bodyPr>
          <a:lstStyle/>
          <a:p>
            <a:r>
              <a:rPr lang="en-US" sz="3200" dirty="0" smtClean="0">
                <a:solidFill>
                  <a:schemeClr val="bg1"/>
                </a:solidFill>
                <a:latin typeface="Browallia New" pitchFamily="34" charset="-34"/>
                <a:cs typeface="Browallia New" pitchFamily="34" charset="-34"/>
              </a:rPr>
              <a:t>High Rating</a:t>
            </a:r>
            <a:endParaRPr lang="th-TH" sz="3200" dirty="0">
              <a:solidFill>
                <a:schemeClr val="bg1"/>
              </a:solidFill>
              <a:latin typeface="Browallia New" pitchFamily="34" charset="-34"/>
              <a:cs typeface="Browallia New" pitchFamily="34" charset="-34"/>
            </a:endParaRPr>
          </a:p>
        </p:txBody>
      </p:sp>
      <p:sp>
        <p:nvSpPr>
          <p:cNvPr id="9" name="Rectangle 2"/>
          <p:cNvSpPr txBox="1">
            <a:spLocks noChangeArrowheads="1"/>
          </p:cNvSpPr>
          <p:nvPr/>
        </p:nvSpPr>
        <p:spPr>
          <a:xfrm>
            <a:off x="609600" y="71414"/>
            <a:ext cx="7467600" cy="1143000"/>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uLnTx/>
                <a:uFillTx/>
                <a:latin typeface="Browallia New" pitchFamily="34" charset="-34"/>
                <a:ea typeface="+mj-ea"/>
                <a:cs typeface="Browallia New" pitchFamily="34" charset="-34"/>
              </a:rPr>
              <a:t>Research Results</a:t>
            </a:r>
            <a:endParaRPr kumimoji="0" lang="th-TH" sz="4400" b="1" i="0" u="none" strike="noStrike" kern="1200" cap="none" spc="0" normalizeH="0" baseline="0" noProof="0" dirty="0" smtClean="0">
              <a:ln>
                <a:noFill/>
              </a:ln>
              <a:solidFill>
                <a:srgbClr val="FFFF00"/>
              </a:solidFill>
              <a:effectLst/>
              <a:uLnTx/>
              <a:uFillTx/>
              <a:latin typeface="Browallia New" pitchFamily="34" charset="-34"/>
              <a:ea typeface="+mj-ea"/>
              <a:cs typeface="Browallia New" pitchFamily="34" charset="-34"/>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itle 1"/>
          <p:cNvSpPr>
            <a:spLocks noGrp="1"/>
          </p:cNvSpPr>
          <p:nvPr>
            <p:ph type="title"/>
          </p:nvPr>
        </p:nvSpPr>
        <p:spPr>
          <a:xfrm>
            <a:off x="457200" y="185738"/>
            <a:ext cx="8229600" cy="1143000"/>
          </a:xfrm>
        </p:spPr>
        <p:txBody>
          <a:bodyPr>
            <a:normAutofit/>
          </a:bodyPr>
          <a:lstStyle/>
          <a:p>
            <a:r>
              <a:rPr lang="en-US" sz="4400" b="1" dirty="0" smtClean="0">
                <a:solidFill>
                  <a:srgbClr val="FFFF00"/>
                </a:solidFill>
                <a:latin typeface="Browallia New" pitchFamily="34" charset="-34"/>
                <a:cs typeface="Browallia New" pitchFamily="34" charset="-34"/>
              </a:rPr>
              <a:t>Discussion</a:t>
            </a:r>
            <a:endParaRPr lang="th-TH" sz="4400" dirty="0" smtClean="0">
              <a:solidFill>
                <a:srgbClr val="FFFF00"/>
              </a:solidFill>
              <a:latin typeface="Browallia New" pitchFamily="34" charset="-34"/>
              <a:cs typeface="Browallia New" pitchFamily="34" charset="-34"/>
            </a:endParaRPr>
          </a:p>
        </p:txBody>
      </p:sp>
      <p:sp>
        <p:nvSpPr>
          <p:cNvPr id="46082" name="Slide Number Placeholder 3"/>
          <p:cNvSpPr>
            <a:spLocks noGrp="1"/>
          </p:cNvSpPr>
          <p:nvPr>
            <p:ph type="sldNum" sz="quarter" idx="12"/>
          </p:nvPr>
        </p:nvSpPr>
        <p:spPr>
          <a:noFill/>
        </p:spPr>
        <p:txBody>
          <a:bodyPr>
            <a:normAutofit/>
          </a:bodyPr>
          <a:lstStyle/>
          <a:p>
            <a:fld id="{683D34DA-A7A1-4106-BAA7-60FE7613BB00}" type="slidenum">
              <a:rPr lang="en-US" smtClean="0"/>
              <a:pPr/>
              <a:t>17</a:t>
            </a:fld>
            <a:endParaRPr lang="th-TH" smtClean="0"/>
          </a:p>
        </p:txBody>
      </p:sp>
      <p:sp>
        <p:nvSpPr>
          <p:cNvPr id="9217" name="Rectangle 1"/>
          <p:cNvSpPr>
            <a:spLocks noChangeArrowheads="1"/>
          </p:cNvSpPr>
          <p:nvPr/>
        </p:nvSpPr>
        <p:spPr bwMode="auto">
          <a:xfrm>
            <a:off x="285720" y="1000108"/>
            <a:ext cx="871540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450850" algn="l"/>
              </a:tabLst>
            </a:pPr>
            <a:r>
              <a:rPr lang="en-US" sz="3200" dirty="0" smtClean="0">
                <a:latin typeface="Browallia New" pitchFamily="34" charset="-34"/>
                <a:cs typeface="Browallia New" pitchFamily="34" charset="-34"/>
              </a:rPr>
              <a:t>   </a:t>
            </a:r>
          </a:p>
          <a:p>
            <a:pPr lvl="0" fontAlgn="base">
              <a:spcBef>
                <a:spcPct val="0"/>
              </a:spcBef>
              <a:spcAft>
                <a:spcPct val="0"/>
              </a:spcAft>
              <a:buFont typeface="Arial" pitchFamily="34" charset="0"/>
              <a:buChar char="•"/>
              <a:tabLst>
                <a:tab pos="450850" algn="l"/>
              </a:tabLst>
            </a:pPr>
            <a:r>
              <a:rPr lang="en-US" sz="3200" dirty="0" smtClean="0">
                <a:latin typeface="Browallia New" pitchFamily="34" charset="-34"/>
                <a:cs typeface="Browallia New" pitchFamily="34" charset="-34"/>
              </a:rPr>
              <a:t>   The number of male and female patients who received the </a:t>
            </a:r>
          </a:p>
          <a:p>
            <a:pPr lvl="0" fontAlgn="base">
              <a:spcBef>
                <a:spcPct val="0"/>
              </a:spcBef>
              <a:spcAft>
                <a:spcPct val="0"/>
              </a:spcAft>
              <a:tabLst>
                <a:tab pos="450850" algn="l"/>
              </a:tabLst>
            </a:pPr>
            <a:r>
              <a:rPr lang="en-US" sz="3200" dirty="0" smtClean="0">
                <a:latin typeface="Browallia New" pitchFamily="34" charset="-34"/>
                <a:cs typeface="Browallia New" pitchFamily="34" charset="-34"/>
              </a:rPr>
              <a:t>     procedure are not much different (Male 43%, Female 57%). </a:t>
            </a:r>
          </a:p>
          <a:p>
            <a:pPr lvl="0" fontAlgn="base">
              <a:spcBef>
                <a:spcPct val="0"/>
              </a:spcBef>
              <a:spcAft>
                <a:spcPct val="0"/>
              </a:spcAft>
              <a:tabLst>
                <a:tab pos="450850" algn="l"/>
              </a:tabLst>
            </a:pPr>
            <a:endParaRPr lang="en-US" sz="3200" dirty="0" smtClean="0">
              <a:latin typeface="Browallia New" pitchFamily="34" charset="-34"/>
              <a:cs typeface="Browallia New" pitchFamily="34" charset="-34"/>
            </a:endParaRPr>
          </a:p>
          <a:p>
            <a:pPr lvl="0" fontAlgn="base">
              <a:spcBef>
                <a:spcPct val="0"/>
              </a:spcBef>
              <a:spcAft>
                <a:spcPct val="0"/>
              </a:spcAft>
              <a:buFont typeface="Arial" pitchFamily="34" charset="0"/>
              <a:buChar char="•"/>
              <a:tabLst>
                <a:tab pos="450850" algn="l"/>
              </a:tabLst>
            </a:pPr>
            <a:r>
              <a:rPr lang="en-US" sz="3200" dirty="0" smtClean="0">
                <a:latin typeface="Browallia New" pitchFamily="34" charset="-34"/>
                <a:cs typeface="Browallia New" pitchFamily="34" charset="-34"/>
              </a:rPr>
              <a:t>   </a:t>
            </a:r>
            <a:r>
              <a:rPr lang="en-US" sz="3200" dirty="0" smtClean="0">
                <a:latin typeface="Browallia New" pitchFamily="34" charset="-34"/>
                <a:ea typeface="Calibri" pitchFamily="34" charset="0"/>
                <a:cs typeface="Browallia New" pitchFamily="34" charset="-34"/>
              </a:rPr>
              <a:t>Disc </a:t>
            </a:r>
            <a:r>
              <a:rPr lang="en-US" sz="3200" dirty="0" err="1" smtClean="0">
                <a:latin typeface="Browallia New" pitchFamily="34" charset="-34"/>
                <a:ea typeface="Calibri" pitchFamily="34" charset="0"/>
                <a:cs typeface="Browallia New" pitchFamily="34" charset="-34"/>
              </a:rPr>
              <a:t>Herniation</a:t>
            </a:r>
            <a:r>
              <a:rPr lang="en-US" sz="3200" dirty="0" smtClean="0">
                <a:latin typeface="Browallia New" pitchFamily="34" charset="-34"/>
                <a:ea typeface="Calibri" pitchFamily="34" charset="0"/>
                <a:cs typeface="Browallia New" pitchFamily="34" charset="-34"/>
              </a:rPr>
              <a:t> is</a:t>
            </a:r>
            <a:r>
              <a:rPr lang="en-US" sz="3200" dirty="0" smtClean="0">
                <a:latin typeface="Browallia New" pitchFamily="34" charset="-34"/>
                <a:cs typeface="Browallia New" pitchFamily="34" charset="-34"/>
              </a:rPr>
              <a:t> the most cause of </a:t>
            </a:r>
            <a:r>
              <a:rPr lang="en-US" sz="3200" dirty="0" smtClean="0">
                <a:latin typeface="Browallia New" pitchFamily="34" charset="-34"/>
                <a:ea typeface="Tahoma" pitchFamily="34" charset="0"/>
                <a:cs typeface="Browallia New" pitchFamily="34" charset="-34"/>
              </a:rPr>
              <a:t>chronic </a:t>
            </a:r>
            <a:r>
              <a:rPr lang="en-US" sz="3200" dirty="0" err="1" smtClean="0">
                <a:latin typeface="Browallia New" pitchFamily="34" charset="-34"/>
                <a:ea typeface="Tahoma" pitchFamily="34" charset="0"/>
                <a:cs typeface="Browallia New" pitchFamily="34" charset="-34"/>
              </a:rPr>
              <a:t>radicular</a:t>
            </a:r>
            <a:r>
              <a:rPr lang="en-US" sz="3200" dirty="0" smtClean="0">
                <a:latin typeface="Browallia New" pitchFamily="34" charset="-34"/>
                <a:ea typeface="Tahoma" pitchFamily="34" charset="0"/>
                <a:cs typeface="Browallia New" pitchFamily="34" charset="-34"/>
              </a:rPr>
              <a:t> pain </a:t>
            </a:r>
            <a:r>
              <a:rPr lang="en-US" sz="3200" dirty="0" smtClean="0">
                <a:latin typeface="Browallia New" pitchFamily="34" charset="-34"/>
                <a:ea typeface="Calibri" pitchFamily="34" charset="0"/>
                <a:cs typeface="Browallia New" pitchFamily="34" charset="-34"/>
              </a:rPr>
              <a:t>(54%).</a:t>
            </a:r>
          </a:p>
          <a:p>
            <a:pPr lvl="0" fontAlgn="base">
              <a:spcBef>
                <a:spcPct val="0"/>
              </a:spcBef>
              <a:spcAft>
                <a:spcPct val="0"/>
              </a:spcAft>
              <a:tabLst>
                <a:tab pos="450850" algn="l"/>
              </a:tabLst>
            </a:pPr>
            <a:endParaRPr lang="en-US" sz="3200" dirty="0" smtClean="0">
              <a:latin typeface="Browallia New" pitchFamily="34" charset="-34"/>
              <a:ea typeface="Calibri" pitchFamily="34" charset="0"/>
              <a:cs typeface="Browallia New" pitchFamily="34" charset="-34"/>
            </a:endParaRPr>
          </a:p>
          <a:p>
            <a:pPr lvl="0" fontAlgn="base">
              <a:spcBef>
                <a:spcPct val="0"/>
              </a:spcBef>
              <a:spcAft>
                <a:spcPct val="0"/>
              </a:spcAft>
              <a:buFont typeface="Arial" pitchFamily="34" charset="0"/>
              <a:buChar char="•"/>
              <a:tabLst>
                <a:tab pos="450850" algn="l"/>
              </a:tabLst>
            </a:pPr>
            <a:r>
              <a:rPr lang="en-US" sz="3200" dirty="0" smtClean="0">
                <a:latin typeface="Browallia New" pitchFamily="34" charset="-34"/>
                <a:ea typeface="Calibri" pitchFamily="34" charset="0"/>
                <a:cs typeface="Browallia New" pitchFamily="34" charset="-34"/>
              </a:rPr>
              <a:t>   SNRB procedure can significantly relieve pain for at least 3 </a:t>
            </a:r>
          </a:p>
          <a:p>
            <a:pPr lvl="0" fontAlgn="base">
              <a:spcBef>
                <a:spcPct val="0"/>
              </a:spcBef>
              <a:spcAft>
                <a:spcPct val="0"/>
              </a:spcAft>
              <a:tabLst>
                <a:tab pos="450850" algn="l"/>
              </a:tabLst>
            </a:pPr>
            <a:r>
              <a:rPr lang="en-US" sz="3200" dirty="0" smtClean="0">
                <a:latin typeface="Browallia New" pitchFamily="34" charset="-34"/>
                <a:ea typeface="Calibri" pitchFamily="34" charset="0"/>
                <a:cs typeface="Browallia New" pitchFamily="34" charset="-34"/>
              </a:rPr>
              <a:t>     months (73%) without severe side effects. </a:t>
            </a:r>
          </a:p>
          <a:p>
            <a:pPr lvl="0" fontAlgn="base">
              <a:spcBef>
                <a:spcPct val="0"/>
              </a:spcBef>
              <a:spcAft>
                <a:spcPct val="0"/>
              </a:spcAft>
              <a:tabLst>
                <a:tab pos="450850" algn="l"/>
              </a:tabLst>
            </a:pPr>
            <a:endParaRPr lang="en-US" sz="3200" dirty="0" smtClean="0">
              <a:latin typeface="Browallia New" pitchFamily="34" charset="-34"/>
              <a:ea typeface="Calibri" pitchFamily="34" charset="0"/>
              <a:cs typeface="Browallia New" pitchFamily="34" charset="-34"/>
            </a:endParaRPr>
          </a:p>
          <a:p>
            <a:pPr lvl="0" fontAlgn="base">
              <a:spcBef>
                <a:spcPct val="0"/>
              </a:spcBef>
              <a:spcAft>
                <a:spcPct val="0"/>
              </a:spcAft>
              <a:buFont typeface="Arial" pitchFamily="34" charset="0"/>
              <a:buChar char="•"/>
              <a:tabLst>
                <a:tab pos="450850" algn="l"/>
              </a:tabLst>
            </a:pPr>
            <a:r>
              <a:rPr lang="en-US" sz="3200" dirty="0" smtClean="0">
                <a:latin typeface="Browallia New" pitchFamily="34" charset="-34"/>
                <a:ea typeface="Calibri" pitchFamily="34" charset="0"/>
                <a:cs typeface="Browallia New" pitchFamily="34" charset="-34"/>
              </a:rPr>
              <a:t>   80% of overall patients have high </a:t>
            </a:r>
            <a:r>
              <a:rPr lang="en-US" sz="3200" dirty="0" smtClean="0">
                <a:latin typeface="Browallia New" pitchFamily="34" charset="-34"/>
                <a:cs typeface="Browallia New" pitchFamily="34" charset="-34"/>
              </a:rPr>
              <a:t>rating</a:t>
            </a:r>
            <a:r>
              <a:rPr lang="en-US" sz="3200" dirty="0" smtClean="0">
                <a:latin typeface="Browallia New" pitchFamily="34" charset="-34"/>
                <a:ea typeface="Calibri" pitchFamily="34" charset="0"/>
                <a:cs typeface="Browallia New" pitchFamily="34" charset="-34"/>
              </a:rPr>
              <a:t> satisfaction.</a:t>
            </a:r>
            <a:endParaRPr kumimoji="0" lang="th-TH" b="0" i="0" u="none" strike="noStrike" cap="none" normalizeH="0" baseline="0" dirty="0" smtClean="0">
              <a:ln>
                <a:noFill/>
              </a:ln>
              <a:effectLst/>
              <a:latin typeface="Browallia New" pitchFamily="34" charset="-34"/>
              <a:cs typeface="Browallia New" pitchFamily="34" charset="-34"/>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Title 1"/>
          <p:cNvSpPr>
            <a:spLocks noGrp="1"/>
          </p:cNvSpPr>
          <p:nvPr>
            <p:ph type="title"/>
          </p:nvPr>
        </p:nvSpPr>
        <p:spPr>
          <a:xfrm>
            <a:off x="457200" y="214298"/>
            <a:ext cx="8229600" cy="1143000"/>
          </a:xfrm>
        </p:spPr>
        <p:txBody>
          <a:bodyPr>
            <a:normAutofit/>
          </a:bodyPr>
          <a:lstStyle/>
          <a:p>
            <a:r>
              <a:rPr lang="en-US" sz="4400" b="1" dirty="0" smtClean="0">
                <a:solidFill>
                  <a:srgbClr val="FFFF00"/>
                </a:solidFill>
                <a:latin typeface="Browallia New" pitchFamily="34" charset="-34"/>
                <a:cs typeface="Browallia New" pitchFamily="34" charset="-34"/>
              </a:rPr>
              <a:t>Conclusion</a:t>
            </a:r>
            <a:endParaRPr lang="th-TH" sz="4400" dirty="0" smtClean="0">
              <a:solidFill>
                <a:srgbClr val="FFFF00"/>
              </a:solidFill>
              <a:latin typeface="Browallia New" pitchFamily="34" charset="-34"/>
              <a:cs typeface="Browallia New" pitchFamily="34" charset="-34"/>
            </a:endParaRPr>
          </a:p>
        </p:txBody>
      </p:sp>
      <p:sp>
        <p:nvSpPr>
          <p:cNvPr id="47106" name="Slide Number Placeholder 3"/>
          <p:cNvSpPr>
            <a:spLocks noGrp="1"/>
          </p:cNvSpPr>
          <p:nvPr>
            <p:ph type="sldNum" sz="quarter" idx="12"/>
          </p:nvPr>
        </p:nvSpPr>
        <p:spPr>
          <a:noFill/>
        </p:spPr>
        <p:txBody>
          <a:bodyPr>
            <a:normAutofit/>
          </a:bodyPr>
          <a:lstStyle/>
          <a:p>
            <a:fld id="{16DC226E-3A70-4FCE-BEF2-29DCD3A85892}" type="slidenum">
              <a:rPr lang="en-US" smtClean="0"/>
              <a:pPr/>
              <a:t>18</a:t>
            </a:fld>
            <a:endParaRPr lang="th-TH" smtClean="0"/>
          </a:p>
        </p:txBody>
      </p:sp>
      <p:sp>
        <p:nvSpPr>
          <p:cNvPr id="8193" name="Rectangle 1"/>
          <p:cNvSpPr>
            <a:spLocks noChangeArrowheads="1"/>
          </p:cNvSpPr>
          <p:nvPr/>
        </p:nvSpPr>
        <p:spPr bwMode="auto">
          <a:xfrm>
            <a:off x="428596" y="1428736"/>
            <a:ext cx="842968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buFont typeface="Arial" pitchFamily="34" charset="0"/>
              <a:buChar char="•"/>
              <a:tabLst>
                <a:tab pos="539750" algn="l"/>
              </a:tabLst>
            </a:pPr>
            <a:r>
              <a:rPr lang="en-US" sz="3200" dirty="0" smtClean="0">
                <a:latin typeface="Browallia New" pitchFamily="34" charset="-34"/>
                <a:ea typeface="Calibri" pitchFamily="34" charset="0"/>
                <a:cs typeface="Browallia New" pitchFamily="34" charset="-34"/>
              </a:rPr>
              <a:t>   This research is a primary study which showed that SNRB</a:t>
            </a:r>
            <a:r>
              <a:rPr lang="th-TH" sz="3200" dirty="0" smtClean="0">
                <a:latin typeface="Browallia New" pitchFamily="34" charset="-34"/>
                <a:ea typeface="Calibri" pitchFamily="34" charset="0"/>
                <a:cs typeface="Browallia New" pitchFamily="34" charset="-34"/>
              </a:rPr>
              <a:t> </a:t>
            </a:r>
            <a:endParaRPr lang="en-US" sz="3200" dirty="0" smtClean="0">
              <a:latin typeface="Browallia New" pitchFamily="34" charset="-34"/>
              <a:ea typeface="Calibri" pitchFamily="34" charset="0"/>
              <a:cs typeface="Browallia New" pitchFamily="34" charset="-34"/>
            </a:endParaRPr>
          </a:p>
          <a:p>
            <a:pPr lvl="0" eaLnBrk="0" fontAlgn="base" hangingPunct="0">
              <a:spcBef>
                <a:spcPct val="0"/>
              </a:spcBef>
              <a:spcAft>
                <a:spcPct val="0"/>
              </a:spcAft>
              <a:tabLst>
                <a:tab pos="539750" algn="l"/>
              </a:tabLst>
            </a:pPr>
            <a:r>
              <a:rPr lang="en-US" sz="3200" dirty="0" smtClean="0">
                <a:latin typeface="Browallia New" pitchFamily="34" charset="-34"/>
                <a:ea typeface="Calibri" pitchFamily="34" charset="0"/>
                <a:cs typeface="Browallia New" pitchFamily="34" charset="-34"/>
              </a:rPr>
              <a:t>     procedure is an effective treatment in Thai patients with </a:t>
            </a:r>
            <a:r>
              <a:rPr lang="en-US" sz="3200" dirty="0" smtClean="0">
                <a:latin typeface="Browallia New" pitchFamily="34" charset="-34"/>
                <a:ea typeface="Tahoma" pitchFamily="34" charset="0"/>
                <a:cs typeface="Browallia New" pitchFamily="34" charset="-34"/>
              </a:rPr>
              <a:t>chronic </a:t>
            </a:r>
          </a:p>
          <a:p>
            <a:pPr lvl="0" eaLnBrk="0" fontAlgn="base" hangingPunct="0">
              <a:spcBef>
                <a:spcPct val="0"/>
              </a:spcBef>
              <a:spcAft>
                <a:spcPct val="0"/>
              </a:spcAft>
              <a:tabLst>
                <a:tab pos="539750" algn="l"/>
              </a:tabLst>
            </a:pPr>
            <a:r>
              <a:rPr lang="en-US" sz="3200" dirty="0" smtClean="0">
                <a:latin typeface="Browallia New" pitchFamily="34" charset="-34"/>
                <a:ea typeface="Tahoma" pitchFamily="34" charset="0"/>
                <a:cs typeface="Browallia New" pitchFamily="34" charset="-34"/>
              </a:rPr>
              <a:t>     </a:t>
            </a:r>
            <a:r>
              <a:rPr lang="en-US" sz="3200" dirty="0" err="1" smtClean="0">
                <a:latin typeface="Browallia New" pitchFamily="34" charset="-34"/>
                <a:ea typeface="Tahoma" pitchFamily="34" charset="0"/>
                <a:cs typeface="Browallia New" pitchFamily="34" charset="-34"/>
              </a:rPr>
              <a:t>radicular</a:t>
            </a:r>
            <a:r>
              <a:rPr lang="en-US" sz="3200" dirty="0" smtClean="0">
                <a:latin typeface="Browallia New" pitchFamily="34" charset="-34"/>
                <a:ea typeface="Tahoma" pitchFamily="34" charset="0"/>
                <a:cs typeface="Browallia New" pitchFamily="34" charset="-34"/>
              </a:rPr>
              <a:t> pain</a:t>
            </a:r>
            <a:r>
              <a:rPr lang="en-US" sz="3200" dirty="0" smtClean="0">
                <a:latin typeface="Browallia New" pitchFamily="34" charset="-34"/>
                <a:cs typeface="Browallia New" pitchFamily="34" charset="-34"/>
              </a:rPr>
              <a:t>. </a:t>
            </a:r>
          </a:p>
          <a:p>
            <a:pPr lvl="0" eaLnBrk="0" fontAlgn="base" hangingPunct="0">
              <a:spcBef>
                <a:spcPct val="0"/>
              </a:spcBef>
              <a:spcAft>
                <a:spcPct val="0"/>
              </a:spcAft>
              <a:tabLst>
                <a:tab pos="539750" algn="l"/>
              </a:tabLst>
            </a:pPr>
            <a:endParaRPr lang="en-US" sz="3200" dirty="0" smtClean="0">
              <a:latin typeface="Browallia New" pitchFamily="34" charset="-34"/>
              <a:cs typeface="Browallia New" pitchFamily="34" charset="-34"/>
            </a:endParaRPr>
          </a:p>
          <a:p>
            <a:pPr lvl="0" eaLnBrk="0" fontAlgn="base" hangingPunct="0">
              <a:spcBef>
                <a:spcPct val="0"/>
              </a:spcBef>
              <a:spcAft>
                <a:spcPct val="0"/>
              </a:spcAft>
              <a:buFont typeface="Arial" pitchFamily="34" charset="0"/>
              <a:buChar char="•"/>
              <a:tabLst>
                <a:tab pos="539750" algn="l"/>
              </a:tabLst>
            </a:pPr>
            <a:r>
              <a:rPr lang="en-US" sz="3200" dirty="0" smtClean="0">
                <a:latin typeface="Browallia New" pitchFamily="34" charset="-34"/>
                <a:cs typeface="Browallia New" pitchFamily="34" charset="-34"/>
              </a:rPr>
              <a:t>   This procedure can significantly and effectively relieve pain for at     </a:t>
            </a:r>
          </a:p>
          <a:p>
            <a:pPr lvl="0" eaLnBrk="0" fontAlgn="base" hangingPunct="0">
              <a:spcBef>
                <a:spcPct val="0"/>
              </a:spcBef>
              <a:spcAft>
                <a:spcPct val="0"/>
              </a:spcAft>
              <a:tabLst>
                <a:tab pos="539750" algn="l"/>
              </a:tabLst>
            </a:pPr>
            <a:r>
              <a:rPr lang="en-US" sz="3200" dirty="0" smtClean="0">
                <a:latin typeface="Browallia New" pitchFamily="34" charset="-34"/>
                <a:cs typeface="Browallia New" pitchFamily="34" charset="-34"/>
              </a:rPr>
              <a:t>     least three months without severe side effects, they also </a:t>
            </a:r>
            <a:r>
              <a:rPr lang="en-US" sz="3200" dirty="0" smtClean="0">
                <a:latin typeface="Browallia New" pitchFamily="34" charset="-34"/>
                <a:ea typeface="Calibri" pitchFamily="34" charset="0"/>
                <a:cs typeface="Browallia New" pitchFamily="34" charset="-34"/>
              </a:rPr>
              <a:t>have </a:t>
            </a:r>
          </a:p>
          <a:p>
            <a:pPr lvl="0" eaLnBrk="0" fontAlgn="base" hangingPunct="0">
              <a:spcBef>
                <a:spcPct val="0"/>
              </a:spcBef>
              <a:spcAft>
                <a:spcPct val="0"/>
              </a:spcAft>
              <a:tabLst>
                <a:tab pos="539750" algn="l"/>
              </a:tabLst>
            </a:pPr>
            <a:r>
              <a:rPr lang="en-US" sz="3200" dirty="0" smtClean="0">
                <a:latin typeface="Browallia New" pitchFamily="34" charset="-34"/>
                <a:ea typeface="Calibri" pitchFamily="34" charset="0"/>
                <a:cs typeface="Browallia New" pitchFamily="34" charset="-34"/>
              </a:rPr>
              <a:t>     high </a:t>
            </a:r>
            <a:r>
              <a:rPr lang="en-US" sz="3200" dirty="0" smtClean="0">
                <a:latin typeface="Browallia New" pitchFamily="34" charset="-34"/>
                <a:cs typeface="Browallia New" pitchFamily="34" charset="-34"/>
              </a:rPr>
              <a:t>rating</a:t>
            </a:r>
            <a:r>
              <a:rPr lang="en-US" sz="3200" dirty="0" smtClean="0">
                <a:latin typeface="Browallia New" pitchFamily="34" charset="-34"/>
                <a:ea typeface="Calibri" pitchFamily="34" charset="0"/>
                <a:cs typeface="Browallia New" pitchFamily="34" charset="-34"/>
              </a:rPr>
              <a:t> satisfaction in this procedure. </a:t>
            </a:r>
          </a:p>
          <a:p>
            <a:pPr lvl="0" eaLnBrk="0" fontAlgn="base" hangingPunct="0">
              <a:spcBef>
                <a:spcPct val="0"/>
              </a:spcBef>
              <a:spcAft>
                <a:spcPct val="0"/>
              </a:spcAft>
              <a:tabLst>
                <a:tab pos="539750" algn="l"/>
              </a:tabLst>
            </a:pPr>
            <a:endParaRPr lang="en-US" sz="3200" dirty="0" smtClean="0">
              <a:latin typeface="Browallia New" pitchFamily="34" charset="-34"/>
              <a:ea typeface="Calibri" pitchFamily="34" charset="0"/>
              <a:cs typeface="Browallia New" pitchFamily="34" charset="-34"/>
            </a:endParaRPr>
          </a:p>
          <a:p>
            <a:pPr lvl="0" eaLnBrk="0" fontAlgn="base" hangingPunct="0">
              <a:spcBef>
                <a:spcPct val="0"/>
              </a:spcBef>
              <a:spcAft>
                <a:spcPct val="0"/>
              </a:spcAft>
              <a:buFont typeface="Arial" pitchFamily="34" charset="0"/>
              <a:buChar char="•"/>
              <a:tabLst>
                <a:tab pos="539750" algn="l"/>
              </a:tabLst>
            </a:pPr>
            <a:r>
              <a:rPr lang="en-US" sz="3200" dirty="0" smtClean="0">
                <a:latin typeface="Browallia New" pitchFamily="34" charset="-34"/>
                <a:ea typeface="Calibri" pitchFamily="34" charset="0"/>
                <a:cs typeface="Browallia New" pitchFamily="34" charset="-34"/>
              </a:rPr>
              <a:t>   This procedure can be one of the effective alternative treatment </a:t>
            </a:r>
          </a:p>
          <a:p>
            <a:pPr lvl="0" eaLnBrk="0" fontAlgn="base" hangingPunct="0">
              <a:spcBef>
                <a:spcPct val="0"/>
              </a:spcBef>
              <a:spcAft>
                <a:spcPct val="0"/>
              </a:spcAft>
              <a:tabLst>
                <a:tab pos="539750" algn="l"/>
              </a:tabLst>
            </a:pPr>
            <a:r>
              <a:rPr lang="en-US" sz="3200" dirty="0" smtClean="0">
                <a:latin typeface="Browallia New" pitchFamily="34" charset="-34"/>
                <a:ea typeface="Calibri" pitchFamily="34" charset="0"/>
                <a:cs typeface="Browallia New" pitchFamily="34" charset="-34"/>
              </a:rPr>
              <a:t>     for </a:t>
            </a:r>
            <a:r>
              <a:rPr lang="en-US" sz="3200" dirty="0" smtClean="0">
                <a:latin typeface="Browallia New" pitchFamily="34" charset="-34"/>
                <a:ea typeface="Tahoma" pitchFamily="34" charset="0"/>
                <a:cs typeface="Browallia New" pitchFamily="34" charset="-34"/>
              </a:rPr>
              <a:t>chronic </a:t>
            </a:r>
            <a:r>
              <a:rPr lang="en-US" sz="3200" dirty="0" err="1" smtClean="0">
                <a:latin typeface="Browallia New" pitchFamily="34" charset="-34"/>
                <a:ea typeface="Tahoma" pitchFamily="34" charset="0"/>
                <a:cs typeface="Browallia New" pitchFamily="34" charset="-34"/>
              </a:rPr>
              <a:t>radicular</a:t>
            </a:r>
            <a:r>
              <a:rPr lang="en-US" sz="3200" dirty="0" smtClean="0">
                <a:latin typeface="Browallia New" pitchFamily="34" charset="-34"/>
                <a:ea typeface="Tahoma" pitchFamily="34" charset="0"/>
                <a:cs typeface="Browallia New" pitchFamily="34" charset="-34"/>
              </a:rPr>
              <a:t> pain.</a:t>
            </a:r>
            <a:endParaRPr kumimoji="0" lang="th-TH" sz="3200" b="0" i="0" u="none" strike="noStrike" cap="none" normalizeH="0" baseline="0" dirty="0" smtClean="0">
              <a:ln>
                <a:noFill/>
              </a:ln>
              <a:effectLst/>
              <a:latin typeface="Browallia New" pitchFamily="34" charset="-34"/>
              <a:cs typeface="Browallia New" pitchFamily="34" charset="-34"/>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a:xfrm>
            <a:off x="457200" y="214290"/>
            <a:ext cx="8229600" cy="1143000"/>
          </a:xfrm>
        </p:spPr>
        <p:txBody>
          <a:bodyPr>
            <a:normAutofit/>
          </a:bodyPr>
          <a:lstStyle/>
          <a:p>
            <a:pPr eaLnBrk="1" hangingPunct="1"/>
            <a:r>
              <a:rPr lang="en-US" sz="4400" b="1" dirty="0" smtClean="0">
                <a:solidFill>
                  <a:srgbClr val="FFFF00"/>
                </a:solidFill>
                <a:latin typeface="Browallia New" pitchFamily="34" charset="-34"/>
                <a:cs typeface="Browallia New" pitchFamily="34" charset="-34"/>
              </a:rPr>
              <a:t>Recommendation</a:t>
            </a:r>
            <a:endParaRPr lang="th-TH" sz="4400" b="1" dirty="0" smtClean="0">
              <a:solidFill>
                <a:srgbClr val="FFFF00"/>
              </a:solidFill>
              <a:latin typeface="Browallia New" pitchFamily="34" charset="-34"/>
              <a:cs typeface="Browallia New" pitchFamily="34" charset="-34"/>
            </a:endParaRPr>
          </a:p>
        </p:txBody>
      </p:sp>
      <p:sp>
        <p:nvSpPr>
          <p:cNvPr id="48130" name="Slide Number Placeholder 3"/>
          <p:cNvSpPr>
            <a:spLocks noGrp="1"/>
          </p:cNvSpPr>
          <p:nvPr>
            <p:ph type="sldNum" sz="quarter" idx="12"/>
          </p:nvPr>
        </p:nvSpPr>
        <p:spPr>
          <a:noFill/>
        </p:spPr>
        <p:txBody>
          <a:bodyPr>
            <a:normAutofit/>
          </a:bodyPr>
          <a:lstStyle/>
          <a:p>
            <a:fld id="{61FDE383-FDA2-4FB7-A2E9-56A4EDA7FDBD}" type="slidenum">
              <a:rPr lang="en-US" smtClean="0"/>
              <a:pPr/>
              <a:t>19</a:t>
            </a:fld>
            <a:endParaRPr lang="th-TH" smtClean="0"/>
          </a:p>
        </p:txBody>
      </p:sp>
      <p:sp>
        <p:nvSpPr>
          <p:cNvPr id="6" name="TextBox 5"/>
          <p:cNvSpPr txBox="1"/>
          <p:nvPr/>
        </p:nvSpPr>
        <p:spPr>
          <a:xfrm>
            <a:off x="357158" y="1191830"/>
            <a:ext cx="8501122" cy="5786199"/>
          </a:xfrm>
          <a:prstGeom prst="rect">
            <a:avLst/>
          </a:prstGeom>
          <a:noFill/>
        </p:spPr>
        <p:txBody>
          <a:bodyPr wrap="square" rtlCol="0">
            <a:spAutoFit/>
          </a:bodyPr>
          <a:lstStyle/>
          <a:p>
            <a:pPr>
              <a:buClr>
                <a:schemeClr val="tx1"/>
              </a:buClr>
            </a:pPr>
            <a:endParaRPr lang="en-US" sz="1800" dirty="0" smtClean="0">
              <a:solidFill>
                <a:srgbClr val="FF0000"/>
              </a:solidFill>
              <a:latin typeface="Browallia New" pitchFamily="34" charset="-34"/>
              <a:cs typeface="Browallia New" pitchFamily="34" charset="-34"/>
            </a:endParaRPr>
          </a:p>
          <a:p>
            <a:pPr>
              <a:buClr>
                <a:schemeClr val="tx1"/>
              </a:buClr>
              <a:buFont typeface="Arial" pitchFamily="34" charset="0"/>
              <a:buChar char="•"/>
            </a:pPr>
            <a:r>
              <a:rPr lang="en-US" sz="3200" dirty="0" smtClean="0">
                <a:latin typeface="Browallia New" pitchFamily="34" charset="-34"/>
                <a:cs typeface="Browallia New" pitchFamily="34" charset="-34"/>
              </a:rPr>
              <a:t>    Although this research has a limitation </a:t>
            </a:r>
            <a:r>
              <a:rPr lang="en-US" sz="3200" smtClean="0">
                <a:latin typeface="Browallia New" pitchFamily="34" charset="-34"/>
                <a:cs typeface="Browallia New" pitchFamily="34" charset="-34"/>
              </a:rPr>
              <a:t>of sample </a:t>
            </a:r>
            <a:r>
              <a:rPr lang="en-US" sz="3200" dirty="0" smtClean="0">
                <a:latin typeface="Browallia New" pitchFamily="34" charset="-34"/>
                <a:cs typeface="Browallia New" pitchFamily="34" charset="-34"/>
              </a:rPr>
              <a:t>groups of </a:t>
            </a:r>
          </a:p>
          <a:p>
            <a:pPr>
              <a:buClr>
                <a:schemeClr val="tx1"/>
              </a:buClr>
            </a:pPr>
            <a:r>
              <a:rPr lang="en-US" sz="3200" dirty="0" smtClean="0">
                <a:latin typeface="Browallia New" pitchFamily="34" charset="-34"/>
                <a:cs typeface="Browallia New" pitchFamily="34" charset="-34"/>
              </a:rPr>
              <a:t>     disorder but, all of the patients received the procedure from the </a:t>
            </a:r>
          </a:p>
          <a:p>
            <a:pPr>
              <a:buClr>
                <a:schemeClr val="tx1"/>
              </a:buClr>
            </a:pPr>
            <a:r>
              <a:rPr lang="en-US" sz="3200" dirty="0" smtClean="0">
                <a:latin typeface="Browallia New" pitchFamily="34" charset="-34"/>
                <a:cs typeface="Browallia New" pitchFamily="34" charset="-34"/>
              </a:rPr>
              <a:t>     same medical expert. </a:t>
            </a:r>
          </a:p>
          <a:p>
            <a:pPr>
              <a:buClr>
                <a:schemeClr val="tx1"/>
              </a:buClr>
            </a:pPr>
            <a:endParaRPr lang="en-US" sz="3200" dirty="0" smtClean="0">
              <a:latin typeface="Browallia New" pitchFamily="34" charset="-34"/>
              <a:cs typeface="Browallia New" pitchFamily="34" charset="-34"/>
            </a:endParaRPr>
          </a:p>
          <a:p>
            <a:pPr>
              <a:buClr>
                <a:schemeClr val="tx1"/>
              </a:buClr>
              <a:buFont typeface="Arial" pitchFamily="34" charset="0"/>
              <a:buChar char="•"/>
            </a:pPr>
            <a:r>
              <a:rPr lang="en-US" sz="3200" dirty="0" smtClean="0">
                <a:latin typeface="Browallia New" pitchFamily="34" charset="-34"/>
                <a:cs typeface="Browallia New" pitchFamily="34" charset="-34"/>
              </a:rPr>
              <a:t>   This study is a retrospective observational study which can be </a:t>
            </a:r>
          </a:p>
          <a:p>
            <a:pPr>
              <a:buClr>
                <a:schemeClr val="tx1"/>
              </a:buClr>
            </a:pPr>
            <a:r>
              <a:rPr lang="en-US" sz="3200" dirty="0" smtClean="0">
                <a:latin typeface="Browallia New" pitchFamily="34" charset="-34"/>
                <a:cs typeface="Browallia New" pitchFamily="34" charset="-34"/>
              </a:rPr>
              <a:t>     difficult to control other factors. </a:t>
            </a:r>
          </a:p>
          <a:p>
            <a:pPr>
              <a:buClr>
                <a:schemeClr val="tx1"/>
              </a:buClr>
            </a:pPr>
            <a:endParaRPr lang="en-US" sz="3200" dirty="0" smtClean="0">
              <a:latin typeface="Browallia New" pitchFamily="34" charset="-34"/>
              <a:cs typeface="Browallia New" pitchFamily="34" charset="-34"/>
            </a:endParaRPr>
          </a:p>
          <a:p>
            <a:pPr>
              <a:buFont typeface="Arial" pitchFamily="34" charset="0"/>
              <a:buChar char="•"/>
            </a:pPr>
            <a:r>
              <a:rPr lang="en-US" sz="3200" dirty="0" smtClean="0">
                <a:latin typeface="Browallia New" pitchFamily="34" charset="-34"/>
                <a:cs typeface="Browallia New" pitchFamily="34" charset="-34"/>
              </a:rPr>
              <a:t>    We might have to consider studying prospective study with </a:t>
            </a:r>
          </a:p>
          <a:p>
            <a:r>
              <a:rPr lang="en-US" sz="3200" dirty="0" smtClean="0">
                <a:latin typeface="Browallia New" pitchFamily="34" charset="-34"/>
                <a:cs typeface="Browallia New" pitchFamily="34" charset="-34"/>
              </a:rPr>
              <a:t>     estimating other factors that effect the quality of life.</a:t>
            </a:r>
            <a:endParaRPr lang="th-TH" sz="3200" dirty="0" smtClean="0">
              <a:latin typeface="Browallia New" pitchFamily="34" charset="-34"/>
              <a:cs typeface="Browallia New" pitchFamily="34" charset="-34"/>
            </a:endParaRPr>
          </a:p>
          <a:p>
            <a:pPr>
              <a:buClr>
                <a:schemeClr val="tx1"/>
              </a:buClr>
            </a:pPr>
            <a:endParaRPr lang="en-US" sz="3200" dirty="0" smtClean="0">
              <a:latin typeface="Browallia New" pitchFamily="34" charset="-34"/>
              <a:cs typeface="Browallia New" pitchFamily="34" charset="-34"/>
            </a:endParaRPr>
          </a:p>
          <a:p>
            <a:pPr>
              <a:buClr>
                <a:schemeClr val="tx1"/>
              </a:buClr>
            </a:pPr>
            <a:endParaRPr lang="en-US" sz="3200" dirty="0" smtClean="0">
              <a:latin typeface="Browallia New" pitchFamily="34" charset="-34"/>
              <a:cs typeface="Browallia New" pitchFamily="34" charset="-34"/>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a:normAutofit/>
          </a:bodyPr>
          <a:lstStyle/>
          <a:p>
            <a:pPr eaLnBrk="1" hangingPunct="1"/>
            <a:r>
              <a:rPr lang="en-US" sz="4400" b="1" dirty="0" smtClean="0">
                <a:solidFill>
                  <a:srgbClr val="FFFF00"/>
                </a:solidFill>
                <a:latin typeface="Browallia New" pitchFamily="34" charset="-34"/>
                <a:ea typeface="Tahoma" pitchFamily="34" charset="0"/>
                <a:cs typeface="Browallia New" pitchFamily="34" charset="-34"/>
              </a:rPr>
              <a:t>Objective</a:t>
            </a:r>
            <a:endParaRPr lang="th-TH" sz="4400" b="1" dirty="0" smtClean="0">
              <a:solidFill>
                <a:srgbClr val="FFFF00"/>
              </a:solidFill>
              <a:latin typeface="Browallia New" pitchFamily="34" charset="-34"/>
              <a:ea typeface="Tahoma" pitchFamily="34" charset="0"/>
              <a:cs typeface="Browallia New" pitchFamily="34" charset="-34"/>
            </a:endParaRPr>
          </a:p>
        </p:txBody>
      </p:sp>
      <p:sp>
        <p:nvSpPr>
          <p:cNvPr id="6" name="ตัวยึดเนื้อหา 5"/>
          <p:cNvSpPr>
            <a:spLocks noGrp="1"/>
          </p:cNvSpPr>
          <p:nvPr>
            <p:ph idx="1"/>
          </p:nvPr>
        </p:nvSpPr>
        <p:spPr>
          <a:xfrm>
            <a:off x="428596" y="1428736"/>
            <a:ext cx="8229600" cy="4525963"/>
          </a:xfrm>
        </p:spPr>
        <p:txBody>
          <a:bodyPr>
            <a:noAutofit/>
          </a:bodyPr>
          <a:lstStyle/>
          <a:p>
            <a:pPr>
              <a:buClr>
                <a:schemeClr val="tx1"/>
              </a:buClr>
              <a:buSzPct val="100000"/>
              <a:buFont typeface="Arial" pitchFamily="34" charset="0"/>
              <a:buChar char="•"/>
            </a:pPr>
            <a:r>
              <a:rPr lang="en-US" sz="3200" kern="1200" dirty="0" smtClean="0">
                <a:latin typeface="Browallia New" pitchFamily="34" charset="-34"/>
                <a:ea typeface="Tahoma" pitchFamily="34" charset="0"/>
                <a:cs typeface="Browallia New" pitchFamily="34" charset="-34"/>
              </a:rPr>
              <a:t>To evaluate the effectiveness of </a:t>
            </a:r>
            <a:r>
              <a:rPr lang="en-US" sz="3200" i="1" dirty="0" smtClean="0">
                <a:latin typeface="Browallia New" pitchFamily="34" charset="-34"/>
                <a:ea typeface="Tahoma" pitchFamily="34" charset="0"/>
                <a:cs typeface="Browallia New" pitchFamily="34" charset="-34"/>
              </a:rPr>
              <a:t>Selective Nerve Root Block (SNRB)</a:t>
            </a:r>
            <a:r>
              <a:rPr lang="en-US" sz="3200" kern="1200" dirty="0" smtClean="0">
                <a:latin typeface="Browallia New" pitchFamily="34" charset="-34"/>
                <a:ea typeface="Tahoma" pitchFamily="34" charset="0"/>
                <a:cs typeface="Browallia New" pitchFamily="34" charset="-34"/>
              </a:rPr>
              <a:t> as a spine interventional technique for patients with chronic </a:t>
            </a:r>
            <a:r>
              <a:rPr lang="en-US" sz="3200" kern="1200" dirty="0" err="1" smtClean="0">
                <a:latin typeface="Browallia New" pitchFamily="34" charset="-34"/>
                <a:ea typeface="Tahoma" pitchFamily="34" charset="0"/>
                <a:cs typeface="Browallia New" pitchFamily="34" charset="-34"/>
              </a:rPr>
              <a:t>radicular</a:t>
            </a:r>
            <a:r>
              <a:rPr lang="en-US" sz="3200" kern="1200" dirty="0" smtClean="0">
                <a:latin typeface="Browallia New" pitchFamily="34" charset="-34"/>
                <a:ea typeface="Tahoma" pitchFamily="34" charset="0"/>
                <a:cs typeface="Browallia New" pitchFamily="34" charset="-34"/>
              </a:rPr>
              <a:t> pain at Pain Relief Clinic in </a:t>
            </a:r>
            <a:r>
              <a:rPr lang="en-US" sz="3200" kern="1200" dirty="0" err="1" smtClean="0">
                <a:latin typeface="Browallia New" pitchFamily="34" charset="-34"/>
                <a:ea typeface="Tahoma" pitchFamily="34" charset="0"/>
                <a:cs typeface="Browallia New" pitchFamily="34" charset="-34"/>
              </a:rPr>
              <a:t>Naresuan</a:t>
            </a:r>
            <a:r>
              <a:rPr lang="en-US" sz="3200" kern="1200" dirty="0" smtClean="0">
                <a:latin typeface="Browallia New" pitchFamily="34" charset="-34"/>
                <a:ea typeface="Tahoma" pitchFamily="34" charset="0"/>
                <a:cs typeface="Browallia New" pitchFamily="34" charset="-34"/>
              </a:rPr>
              <a:t> University Hospital.</a:t>
            </a:r>
          </a:p>
          <a:p>
            <a:pPr>
              <a:buClr>
                <a:schemeClr val="tx1"/>
              </a:buClr>
              <a:buSzPct val="100000"/>
              <a:buFont typeface="Arial" pitchFamily="34" charset="0"/>
              <a:buChar char="•"/>
            </a:pPr>
            <a:r>
              <a:rPr lang="en-US" sz="3200" dirty="0" smtClean="0">
                <a:latin typeface="Browallia New" pitchFamily="34" charset="-34"/>
                <a:ea typeface="Tahoma" pitchFamily="34" charset="0"/>
                <a:cs typeface="Browallia New" pitchFamily="34" charset="-34"/>
              </a:rPr>
              <a:t>To estimate the satisfaction of the patients who have chronic </a:t>
            </a:r>
            <a:r>
              <a:rPr lang="en-US" sz="3200" dirty="0" err="1" smtClean="0">
                <a:latin typeface="Browallia New" pitchFamily="34" charset="-34"/>
                <a:ea typeface="Tahoma" pitchFamily="34" charset="0"/>
                <a:cs typeface="Browallia New" pitchFamily="34" charset="-34"/>
              </a:rPr>
              <a:t>radicular</a:t>
            </a:r>
            <a:r>
              <a:rPr lang="en-US" sz="3200" dirty="0" smtClean="0">
                <a:latin typeface="Browallia New" pitchFamily="34" charset="-34"/>
                <a:ea typeface="Tahoma" pitchFamily="34" charset="0"/>
                <a:cs typeface="Browallia New" pitchFamily="34" charset="-34"/>
              </a:rPr>
              <a:t> pain after treated with </a:t>
            </a:r>
            <a:r>
              <a:rPr lang="en-US" sz="3200" i="1" dirty="0" smtClean="0">
                <a:latin typeface="Browallia New" pitchFamily="34" charset="-34"/>
                <a:ea typeface="Tahoma" pitchFamily="34" charset="0"/>
                <a:cs typeface="Browallia New" pitchFamily="34" charset="-34"/>
              </a:rPr>
              <a:t>SNRB</a:t>
            </a:r>
            <a:r>
              <a:rPr lang="en-US" sz="3200" dirty="0" smtClean="0">
                <a:latin typeface="Browallia New" pitchFamily="34" charset="-34"/>
                <a:ea typeface="Tahoma" pitchFamily="34" charset="0"/>
                <a:cs typeface="Browallia New" pitchFamily="34" charset="-34"/>
              </a:rPr>
              <a:t> procedure.</a:t>
            </a:r>
            <a:endParaRPr lang="en-US" sz="3200" kern="1200" dirty="0" smtClean="0">
              <a:latin typeface="Browallia New" pitchFamily="34" charset="-34"/>
              <a:ea typeface="Tahoma" pitchFamily="34" charset="0"/>
              <a:cs typeface="Browallia New" pitchFamily="34" charset="-34"/>
            </a:endParaRPr>
          </a:p>
          <a:p>
            <a:pPr>
              <a:buClr>
                <a:schemeClr val="tx1"/>
              </a:buClr>
              <a:buSzPct val="100000"/>
              <a:buFont typeface="Arial" pitchFamily="34" charset="0"/>
              <a:buChar char="•"/>
            </a:pPr>
            <a:r>
              <a:rPr lang="en-US" sz="3200" dirty="0" smtClean="0">
                <a:latin typeface="Browallia New" pitchFamily="34" charset="-34"/>
                <a:ea typeface="Tahoma" pitchFamily="34" charset="0"/>
                <a:cs typeface="Browallia New" pitchFamily="34" charset="-34"/>
              </a:rPr>
              <a:t>To use the information from this research to predict the effectiveness of </a:t>
            </a:r>
            <a:r>
              <a:rPr lang="en-US" sz="3200" i="1" dirty="0" smtClean="0">
                <a:latin typeface="Browallia New" pitchFamily="34" charset="-34"/>
                <a:ea typeface="Tahoma" pitchFamily="34" charset="0"/>
                <a:cs typeface="Browallia New" pitchFamily="34" charset="-34"/>
              </a:rPr>
              <a:t>SNRB</a:t>
            </a:r>
            <a:r>
              <a:rPr lang="en-US" sz="3200" dirty="0" smtClean="0">
                <a:latin typeface="Browallia New" pitchFamily="34" charset="-34"/>
                <a:ea typeface="Tahoma" pitchFamily="34" charset="0"/>
                <a:cs typeface="Browallia New" pitchFamily="34" charset="-34"/>
              </a:rPr>
              <a:t> procedure and to give an alternative choice of treatment for patient who has chronic </a:t>
            </a:r>
            <a:r>
              <a:rPr lang="en-US" sz="3200" dirty="0" err="1" smtClean="0">
                <a:latin typeface="Browallia New" pitchFamily="34" charset="-34"/>
                <a:ea typeface="Tahoma" pitchFamily="34" charset="0"/>
                <a:cs typeface="Browallia New" pitchFamily="34" charset="-34"/>
              </a:rPr>
              <a:t>radicular</a:t>
            </a:r>
            <a:r>
              <a:rPr lang="en-US" sz="3200" dirty="0" smtClean="0">
                <a:latin typeface="Browallia New" pitchFamily="34" charset="-34"/>
                <a:ea typeface="Tahoma" pitchFamily="34" charset="0"/>
                <a:cs typeface="Browallia New" pitchFamily="34" charset="-34"/>
              </a:rPr>
              <a:t> pain.</a:t>
            </a:r>
            <a:endParaRPr lang="th-TH" sz="3200" dirty="0" smtClean="0">
              <a:latin typeface="Browallia New" pitchFamily="34" charset="-34"/>
              <a:ea typeface="Tahoma" pitchFamily="34" charset="0"/>
              <a:cs typeface="Browallia New" pitchFamily="34" charset="-34"/>
            </a:endParaRPr>
          </a:p>
          <a:p>
            <a:endParaRPr lang="th-TH" sz="3200" dirty="0">
              <a:solidFill>
                <a:schemeClr val="tx1">
                  <a:lumMod val="85000"/>
                </a:schemeClr>
              </a:solidFill>
              <a:latin typeface="Browallia New" pitchFamily="34" charset="-34"/>
              <a:ea typeface="Tahoma" pitchFamily="34" charset="0"/>
              <a:cs typeface="Browallia New" pitchFamily="34" charset="-34"/>
            </a:endParaRPr>
          </a:p>
        </p:txBody>
      </p:sp>
      <p:sp>
        <p:nvSpPr>
          <p:cNvPr id="9218" name="Rectangle 6"/>
          <p:cNvSpPr>
            <a:spLocks noGrp="1" noChangeArrowheads="1"/>
          </p:cNvSpPr>
          <p:nvPr>
            <p:ph type="sldNum" sz="quarter" idx="12"/>
          </p:nvPr>
        </p:nvSpPr>
        <p:spPr>
          <a:noFill/>
        </p:spPr>
        <p:txBody>
          <a:bodyPr>
            <a:normAutofit/>
          </a:bodyPr>
          <a:lstStyle/>
          <a:p>
            <a:fld id="{F6D47B45-78EA-478A-A013-7BF21E06C4BF}" type="slidenum">
              <a:rPr lang="en-US" smtClean="0"/>
              <a:pPr/>
              <a:t>2</a:t>
            </a:fld>
            <a:endParaRPr lang="th-TH"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Slide Number Placeholder 3"/>
          <p:cNvSpPr>
            <a:spLocks noGrp="1"/>
          </p:cNvSpPr>
          <p:nvPr>
            <p:ph type="sldNum" sz="quarter" idx="12"/>
          </p:nvPr>
        </p:nvSpPr>
        <p:spPr>
          <a:xfrm>
            <a:off x="8215338" y="6421461"/>
            <a:ext cx="762000" cy="365125"/>
          </a:xfrm>
          <a:noFill/>
        </p:spPr>
        <p:txBody>
          <a:bodyPr/>
          <a:lstStyle/>
          <a:p>
            <a:fld id="{72885E57-FEFF-4901-B288-03210492716A}" type="slidenum">
              <a:rPr lang="en-US" smtClean="0"/>
              <a:pPr/>
              <a:t>20</a:t>
            </a:fld>
            <a:endParaRPr lang="th-TH" dirty="0" smtClean="0"/>
          </a:p>
        </p:txBody>
      </p:sp>
      <p:sp>
        <p:nvSpPr>
          <p:cNvPr id="50180" name="Rectangle 2"/>
          <p:cNvSpPr>
            <a:spLocks noGrp="1" noChangeArrowheads="1"/>
          </p:cNvSpPr>
          <p:nvPr>
            <p:ph type="title"/>
          </p:nvPr>
        </p:nvSpPr>
        <p:spPr>
          <a:xfrm>
            <a:off x="428596" y="71414"/>
            <a:ext cx="8229600" cy="1143000"/>
          </a:xfrm>
        </p:spPr>
        <p:txBody>
          <a:bodyPr>
            <a:normAutofit/>
          </a:bodyPr>
          <a:lstStyle/>
          <a:p>
            <a:pPr eaLnBrk="1" hangingPunct="1"/>
            <a:r>
              <a:rPr lang="en-US" sz="4400" b="1" dirty="0" smtClean="0">
                <a:solidFill>
                  <a:srgbClr val="FFFF00"/>
                </a:solidFill>
                <a:latin typeface="Browallia New" pitchFamily="34" charset="-34"/>
                <a:cs typeface="Browallia New" pitchFamily="34" charset="-34"/>
              </a:rPr>
              <a:t>Reference</a:t>
            </a:r>
            <a:endParaRPr lang="th-TH" sz="4400" b="1" dirty="0" smtClean="0">
              <a:solidFill>
                <a:srgbClr val="FFFF00"/>
              </a:solidFill>
              <a:latin typeface="Browallia New" pitchFamily="34" charset="-34"/>
              <a:cs typeface="Browallia New" pitchFamily="34" charset="-34"/>
            </a:endParaRPr>
          </a:p>
        </p:txBody>
      </p:sp>
      <p:sp>
        <p:nvSpPr>
          <p:cNvPr id="6" name="สี่เหลี่ยมผืนผ้า 5"/>
          <p:cNvSpPr/>
          <p:nvPr/>
        </p:nvSpPr>
        <p:spPr>
          <a:xfrm>
            <a:off x="142876" y="1178559"/>
            <a:ext cx="8929718" cy="5940088"/>
          </a:xfrm>
          <a:prstGeom prst="rect">
            <a:avLst/>
          </a:prstGeom>
        </p:spPr>
        <p:txBody>
          <a:bodyPr wrap="square">
            <a:spAutoFit/>
          </a:bodyPr>
          <a:lstStyle/>
          <a:p>
            <a:pPr marL="457200" lvl="0" indent="-457200">
              <a:buFont typeface="+mj-lt"/>
              <a:buAutoNum type="arabicPeriod"/>
            </a:pPr>
            <a:r>
              <a:rPr lang="th-TH" sz="2000" dirty="0" smtClean="0">
                <a:latin typeface="Browallia New" pitchFamily="34" charset="-34"/>
                <a:cs typeface="Browallia New" pitchFamily="34" charset="-34"/>
              </a:rPr>
              <a:t>นุช </a:t>
            </a:r>
            <a:r>
              <a:rPr lang="th-TH" sz="2000" dirty="0" err="1" smtClean="0">
                <a:latin typeface="Browallia New" pitchFamily="34" charset="-34"/>
                <a:cs typeface="Browallia New" pitchFamily="34" charset="-34"/>
              </a:rPr>
              <a:t>ตันติศิ</a:t>
            </a:r>
            <a:r>
              <a:rPr lang="th-TH" sz="2000" dirty="0" smtClean="0">
                <a:latin typeface="Browallia New" pitchFamily="34" charset="-34"/>
                <a:cs typeface="Browallia New" pitchFamily="34" charset="-34"/>
              </a:rPr>
              <a:t>ริ</a:t>
            </a:r>
            <a:r>
              <a:rPr lang="th-TH" sz="2000" dirty="0" err="1" smtClean="0">
                <a:latin typeface="Browallia New" pitchFamily="34" charset="-34"/>
                <a:cs typeface="Browallia New" pitchFamily="34" charset="-34"/>
              </a:rPr>
              <a:t>นทร์</a:t>
            </a:r>
            <a:r>
              <a:rPr lang="th-TH" sz="2000" dirty="0" smtClean="0">
                <a:latin typeface="Browallia New" pitchFamily="34" charset="-34"/>
                <a:cs typeface="Browallia New" pitchFamily="34" charset="-34"/>
              </a:rPr>
              <a:t> </a:t>
            </a:r>
            <a:r>
              <a:rPr lang="th-TH" sz="2000" dirty="0" err="1" smtClean="0">
                <a:latin typeface="Browallia New" pitchFamily="34" charset="-34"/>
                <a:cs typeface="Browallia New" pitchFamily="34" charset="-34"/>
              </a:rPr>
              <a:t>พ.บ.</a:t>
            </a:r>
            <a:r>
              <a:rPr lang="th-TH" sz="2000" dirty="0" smtClean="0">
                <a:latin typeface="Browallia New" pitchFamily="34" charset="-34"/>
                <a:cs typeface="Browallia New" pitchFamily="34" charset="-34"/>
              </a:rPr>
              <a:t> และคณะ </a:t>
            </a:r>
            <a:r>
              <a:rPr lang="en-US" sz="2000" dirty="0" smtClean="0">
                <a:latin typeface="Browallia New" pitchFamily="34" charset="-34"/>
                <a:cs typeface="Browallia New" pitchFamily="34" charset="-34"/>
              </a:rPr>
              <a:t>: </a:t>
            </a:r>
            <a:r>
              <a:rPr lang="th-TH" sz="2000" dirty="0" smtClean="0">
                <a:latin typeface="Browallia New" pitchFamily="34" charset="-34"/>
                <a:cs typeface="Browallia New" pitchFamily="34" charset="-34"/>
              </a:rPr>
              <a:t>ประสิทธิผลของหัตถการระงับปวดในการบำบัดอาการปวดหลังเรื้อรังในโรงพยาบาลรามาธิบดี</a:t>
            </a:r>
            <a:r>
              <a:rPr lang="en-US" sz="2000" dirty="0" smtClean="0">
                <a:latin typeface="Browallia New" pitchFamily="34" charset="-34"/>
                <a:cs typeface="Browallia New" pitchFamily="34" charset="-34"/>
              </a:rPr>
              <a:t>, </a:t>
            </a:r>
            <a:r>
              <a:rPr lang="th-TH" sz="2000" dirty="0" smtClean="0">
                <a:latin typeface="Browallia New" pitchFamily="34" charset="-34"/>
                <a:cs typeface="Browallia New" pitchFamily="34" charset="-34"/>
              </a:rPr>
              <a:t>วิสัญญีสาร</a:t>
            </a:r>
            <a:r>
              <a:rPr lang="en-US" sz="2000" dirty="0" smtClean="0">
                <a:latin typeface="Browallia New" pitchFamily="34" charset="-34"/>
                <a:cs typeface="Browallia New" pitchFamily="34" charset="-34"/>
              </a:rPr>
              <a:t>, </a:t>
            </a:r>
            <a:r>
              <a:rPr lang="th-TH" sz="2000" dirty="0" smtClean="0">
                <a:latin typeface="Browallia New" pitchFamily="34" charset="-34"/>
                <a:cs typeface="Browallia New" pitchFamily="34" charset="-34"/>
              </a:rPr>
              <a:t>ปีที่ </a:t>
            </a:r>
            <a:r>
              <a:rPr lang="en-US" sz="2000" dirty="0" smtClean="0">
                <a:latin typeface="Browallia New" pitchFamily="34" charset="-34"/>
                <a:cs typeface="Browallia New" pitchFamily="34" charset="-34"/>
              </a:rPr>
              <a:t>37</a:t>
            </a:r>
            <a:r>
              <a:rPr lang="th-TH" sz="2000" dirty="0" smtClean="0">
                <a:latin typeface="Browallia New" pitchFamily="34" charset="-34"/>
                <a:cs typeface="Browallia New" pitchFamily="34" charset="-34"/>
              </a:rPr>
              <a:t> ฉบับที่ </a:t>
            </a:r>
            <a:r>
              <a:rPr lang="en-US" sz="2000" dirty="0" smtClean="0">
                <a:latin typeface="Browallia New" pitchFamily="34" charset="-34"/>
                <a:cs typeface="Browallia New" pitchFamily="34" charset="-34"/>
              </a:rPr>
              <a:t>2</a:t>
            </a:r>
            <a:r>
              <a:rPr lang="th-TH" sz="2000" dirty="0" smtClean="0">
                <a:latin typeface="Browallia New" pitchFamily="34" charset="-34"/>
                <a:cs typeface="Browallia New" pitchFamily="34" charset="-34"/>
              </a:rPr>
              <a:t> เมษายน </a:t>
            </a:r>
            <a:r>
              <a:rPr lang="en-US" sz="2000" dirty="0" smtClean="0">
                <a:latin typeface="Browallia New" pitchFamily="34" charset="-34"/>
                <a:cs typeface="Browallia New" pitchFamily="34" charset="-34"/>
              </a:rPr>
              <a:t>– </a:t>
            </a:r>
            <a:r>
              <a:rPr lang="th-TH" sz="2000" dirty="0" smtClean="0">
                <a:latin typeface="Browallia New" pitchFamily="34" charset="-34"/>
                <a:cs typeface="Browallia New" pitchFamily="34" charset="-34"/>
              </a:rPr>
              <a:t>มิถุนายน </a:t>
            </a:r>
            <a:r>
              <a:rPr lang="en-US" sz="2000" dirty="0" smtClean="0">
                <a:latin typeface="Browallia New" pitchFamily="34" charset="-34"/>
                <a:cs typeface="Browallia New" pitchFamily="34" charset="-34"/>
              </a:rPr>
              <a:t>2554,</a:t>
            </a:r>
            <a:r>
              <a:rPr lang="th-TH" sz="2000" dirty="0" smtClean="0">
                <a:latin typeface="Browallia New" pitchFamily="34" charset="-34"/>
                <a:cs typeface="Browallia New" pitchFamily="34" charset="-34"/>
              </a:rPr>
              <a:t> หน้า </a:t>
            </a:r>
            <a:r>
              <a:rPr lang="en-US" sz="2000" dirty="0" smtClean="0">
                <a:latin typeface="Browallia New" pitchFamily="34" charset="-34"/>
                <a:cs typeface="Browallia New" pitchFamily="34" charset="-34"/>
              </a:rPr>
              <a:t>104-114</a:t>
            </a:r>
          </a:p>
          <a:p>
            <a:pPr marL="457200" lvl="0" indent="-457200">
              <a:buFont typeface="+mj-lt"/>
              <a:buAutoNum type="arabicPeriod"/>
            </a:pPr>
            <a:r>
              <a:rPr lang="en-US" sz="2000" dirty="0" smtClean="0">
                <a:latin typeface="Browallia New" pitchFamily="34" charset="-34"/>
                <a:cs typeface="Browallia New" pitchFamily="34" charset="-34"/>
              </a:rPr>
              <a:t>Wagner AL, </a:t>
            </a:r>
            <a:r>
              <a:rPr lang="en-US" sz="2000" dirty="0" err="1" smtClean="0">
                <a:latin typeface="Browallia New" pitchFamily="34" charset="-34"/>
                <a:cs typeface="Browallia New" pitchFamily="34" charset="-34"/>
              </a:rPr>
              <a:t>Murtagh</a:t>
            </a:r>
            <a:r>
              <a:rPr lang="en-US" sz="2000" dirty="0" smtClean="0">
                <a:latin typeface="Browallia New" pitchFamily="34" charset="-34"/>
                <a:cs typeface="Browallia New" pitchFamily="34" charset="-34"/>
              </a:rPr>
              <a:t> FR: Techniques in Vascular and Interventional Radiology, 2002, </a:t>
            </a:r>
            <a:r>
              <a:rPr lang="en-US" sz="2000" dirty="0" err="1" smtClean="0">
                <a:latin typeface="Browallia New" pitchFamily="34" charset="-34"/>
                <a:cs typeface="Browallia New" pitchFamily="34" charset="-34"/>
              </a:rPr>
              <a:t>Vol</a:t>
            </a:r>
            <a:r>
              <a:rPr lang="en-US" sz="2000" dirty="0" smtClean="0">
                <a:latin typeface="Browallia New" pitchFamily="34" charset="-34"/>
                <a:cs typeface="Browallia New" pitchFamily="34" charset="-34"/>
              </a:rPr>
              <a:t> 5, No 4 (December) : pp 194-200</a:t>
            </a:r>
          </a:p>
          <a:p>
            <a:pPr marL="457200" lvl="0" indent="-457200">
              <a:buFont typeface="+mj-lt"/>
              <a:buAutoNum type="arabicPeriod"/>
            </a:pPr>
            <a:r>
              <a:rPr lang="en-US" sz="2000" dirty="0" err="1" smtClean="0">
                <a:latin typeface="Browallia New" pitchFamily="34" charset="-34"/>
                <a:cs typeface="Browallia New" pitchFamily="34" charset="-34"/>
              </a:rPr>
              <a:t>Gajraj</a:t>
            </a:r>
            <a:r>
              <a:rPr lang="en-US" sz="2000" dirty="0" smtClean="0">
                <a:latin typeface="Browallia New" pitchFamily="34" charset="-34"/>
                <a:cs typeface="Browallia New" pitchFamily="34" charset="-34"/>
              </a:rPr>
              <a:t> NM : Selective Nerve Root Blocks for Low Back Pain and </a:t>
            </a:r>
            <a:r>
              <a:rPr lang="en-US" sz="2000" dirty="0" err="1" smtClean="0">
                <a:latin typeface="Browallia New" pitchFamily="34" charset="-34"/>
                <a:cs typeface="Browallia New" pitchFamily="34" charset="-34"/>
              </a:rPr>
              <a:t>Radiculopathy</a:t>
            </a:r>
            <a:r>
              <a:rPr lang="en-US" sz="2000" dirty="0" smtClean="0">
                <a:latin typeface="Browallia New" pitchFamily="34" charset="-34"/>
                <a:cs typeface="Browallia New" pitchFamily="34" charset="-34"/>
              </a:rPr>
              <a:t>, Regional Anesthesia and Pain Medicine 2004, Vol. 29 No. 3 May–June : pp 243-256</a:t>
            </a:r>
          </a:p>
          <a:p>
            <a:pPr marL="457200" lvl="0" indent="-457200">
              <a:buFont typeface="+mj-lt"/>
              <a:buAutoNum type="arabicPeriod"/>
            </a:pPr>
            <a:r>
              <a:rPr lang="en-US" sz="2000" dirty="0" err="1" smtClean="0">
                <a:latin typeface="Browallia New" pitchFamily="34" charset="-34"/>
                <a:cs typeface="Browallia New" pitchFamily="34" charset="-34"/>
              </a:rPr>
              <a:t>Bogduk</a:t>
            </a:r>
            <a:r>
              <a:rPr lang="en-US" sz="2000" dirty="0" smtClean="0">
                <a:latin typeface="Browallia New" pitchFamily="34" charset="-34"/>
                <a:cs typeface="Browallia New" pitchFamily="34" charset="-34"/>
              </a:rPr>
              <a:t> N, April C, Derby R: Selective nerve root blocks. In Wilson DJ, </a:t>
            </a:r>
            <a:r>
              <a:rPr lang="en-US" sz="2000" dirty="0" err="1" smtClean="0">
                <a:latin typeface="Browallia New" pitchFamily="34" charset="-34"/>
                <a:cs typeface="Browallia New" pitchFamily="34" charset="-34"/>
              </a:rPr>
              <a:t>editor:InterventionalRadiology</a:t>
            </a:r>
            <a:r>
              <a:rPr lang="en-US" sz="2000" dirty="0" smtClean="0">
                <a:latin typeface="Browallia New" pitchFamily="34" charset="-34"/>
                <a:cs typeface="Browallia New" pitchFamily="34" charset="-34"/>
              </a:rPr>
              <a:t> of the Musculoskeletal System. London, Edward Arnold, 1995, pp 122-132.</a:t>
            </a:r>
          </a:p>
          <a:p>
            <a:pPr marL="457200" lvl="0" indent="-457200">
              <a:buFont typeface="+mj-lt"/>
              <a:buAutoNum type="arabicPeriod"/>
            </a:pPr>
            <a:r>
              <a:rPr lang="en-US" sz="2000" dirty="0" smtClean="0">
                <a:latin typeface="Browallia New" pitchFamily="34" charset="-34"/>
                <a:cs typeface="Browallia New" pitchFamily="34" charset="-34"/>
              </a:rPr>
              <a:t>Pang WW, Ho ST, Huang MH: Selective lumbar spinal nerve block, a review. </a:t>
            </a:r>
            <a:r>
              <a:rPr lang="en-US" sz="2000" dirty="0" err="1" smtClean="0">
                <a:latin typeface="Browallia New" pitchFamily="34" charset="-34"/>
                <a:cs typeface="Browallia New" pitchFamily="34" charset="-34"/>
              </a:rPr>
              <a:t>Acta</a:t>
            </a:r>
            <a:r>
              <a:rPr lang="en-US" sz="2000" dirty="0" smtClean="0">
                <a:latin typeface="Browallia New" pitchFamily="34" charset="-34"/>
                <a:cs typeface="Browallia New" pitchFamily="34" charset="-34"/>
              </a:rPr>
              <a:t> </a:t>
            </a:r>
            <a:r>
              <a:rPr lang="en-US" sz="2000" dirty="0" err="1" smtClean="0">
                <a:latin typeface="Browallia New" pitchFamily="34" charset="-34"/>
                <a:cs typeface="Browallia New" pitchFamily="34" charset="-34"/>
              </a:rPr>
              <a:t>Anesthesiol</a:t>
            </a:r>
            <a:r>
              <a:rPr lang="en-US" sz="2000" dirty="0" smtClean="0">
                <a:latin typeface="Browallia New" pitchFamily="34" charset="-34"/>
                <a:cs typeface="Browallia New" pitchFamily="34" charset="-34"/>
              </a:rPr>
              <a:t> Sin 37:21-26, 1999.</a:t>
            </a:r>
          </a:p>
          <a:p>
            <a:pPr marL="457200" lvl="0" indent="-457200">
              <a:buFont typeface="+mj-lt"/>
              <a:buAutoNum type="arabicPeriod"/>
            </a:pPr>
            <a:r>
              <a:rPr lang="en-US" sz="2000" dirty="0" err="1" smtClean="0">
                <a:latin typeface="Browallia New" pitchFamily="34" charset="-34"/>
                <a:cs typeface="Browallia New" pitchFamily="34" charset="-34"/>
              </a:rPr>
              <a:t>Bogduk</a:t>
            </a:r>
            <a:r>
              <a:rPr lang="en-US" sz="2000" dirty="0" smtClean="0">
                <a:latin typeface="Browallia New" pitchFamily="34" charset="-34"/>
                <a:cs typeface="Browallia New" pitchFamily="34" charset="-34"/>
              </a:rPr>
              <a:t> N: The </a:t>
            </a:r>
            <a:r>
              <a:rPr lang="en-US" sz="2000" dirty="0" err="1" smtClean="0">
                <a:latin typeface="Browallia New" pitchFamily="34" charset="-34"/>
                <a:cs typeface="Browallia New" pitchFamily="34" charset="-34"/>
              </a:rPr>
              <a:t>innervation</a:t>
            </a:r>
            <a:r>
              <a:rPr lang="en-US" sz="2000" dirty="0" smtClean="0">
                <a:latin typeface="Browallia New" pitchFamily="34" charset="-34"/>
                <a:cs typeface="Browallia New" pitchFamily="34" charset="-34"/>
              </a:rPr>
              <a:t> of the lumbar spine. Spine 8:286-293,</a:t>
            </a:r>
            <a:r>
              <a:rPr lang="th-TH" sz="2000" dirty="0" smtClean="0">
                <a:latin typeface="Browallia New" pitchFamily="34" charset="-34"/>
                <a:cs typeface="Browallia New" pitchFamily="34" charset="-34"/>
              </a:rPr>
              <a:t>1993</a:t>
            </a:r>
          </a:p>
          <a:p>
            <a:pPr marL="457200" lvl="0" indent="-457200">
              <a:buAutoNum type="arabicPeriod" startAt="7"/>
            </a:pPr>
            <a:r>
              <a:rPr lang="en-US" sz="2000" dirty="0" smtClean="0">
                <a:latin typeface="Browallia New" pitchFamily="34" charset="-34"/>
                <a:cs typeface="Browallia New" pitchFamily="34" charset="-34"/>
              </a:rPr>
              <a:t>Derby R, Garrett K, </a:t>
            </a:r>
            <a:r>
              <a:rPr lang="en-US" sz="2000" dirty="0" err="1" smtClean="0">
                <a:latin typeface="Browallia New" pitchFamily="34" charset="-34"/>
                <a:cs typeface="Browallia New" pitchFamily="34" charset="-34"/>
              </a:rPr>
              <a:t>Saal</a:t>
            </a:r>
            <a:r>
              <a:rPr lang="en-US" sz="2000" dirty="0" smtClean="0">
                <a:latin typeface="Browallia New" pitchFamily="34" charset="-34"/>
                <a:cs typeface="Browallia New" pitchFamily="34" charset="-34"/>
              </a:rPr>
              <a:t> JA, et al: Response to steroid and duration of </a:t>
            </a:r>
            <a:r>
              <a:rPr lang="en-US" sz="2000" dirty="0" err="1" smtClean="0">
                <a:latin typeface="Browallia New" pitchFamily="34" charset="-34"/>
                <a:cs typeface="Browallia New" pitchFamily="34" charset="-34"/>
              </a:rPr>
              <a:t>radicular</a:t>
            </a:r>
            <a:r>
              <a:rPr lang="en-US" sz="2000" dirty="0" smtClean="0">
                <a:latin typeface="Browallia New" pitchFamily="34" charset="-34"/>
                <a:cs typeface="Browallia New" pitchFamily="34" charset="-34"/>
              </a:rPr>
              <a:t> pain as predictors of surgical outcome. Spine</a:t>
            </a:r>
            <a:r>
              <a:rPr lang="en-US" sz="2000" i="1" dirty="0" smtClean="0">
                <a:latin typeface="Browallia New" pitchFamily="34" charset="-34"/>
                <a:cs typeface="Browallia New" pitchFamily="34" charset="-34"/>
              </a:rPr>
              <a:t> </a:t>
            </a:r>
            <a:r>
              <a:rPr lang="en-US" sz="2000" dirty="0" smtClean="0">
                <a:latin typeface="Browallia New" pitchFamily="34" charset="-34"/>
                <a:cs typeface="Browallia New" pitchFamily="34" charset="-34"/>
              </a:rPr>
              <a:t>17:176-183,1992.</a:t>
            </a:r>
          </a:p>
          <a:p>
            <a:pPr marL="457200" lvl="0" indent="-457200">
              <a:buAutoNum type="arabicPeriod" startAt="7"/>
            </a:pPr>
            <a:r>
              <a:rPr lang="en-US" sz="2000" dirty="0" smtClean="0">
                <a:latin typeface="Browallia New" pitchFamily="34" charset="-34"/>
                <a:cs typeface="Browallia New" pitchFamily="34" charset="-34"/>
              </a:rPr>
              <a:t>Chou R, Atlas SJ, </a:t>
            </a:r>
            <a:r>
              <a:rPr lang="en-US" sz="2000" dirty="0" err="1" smtClean="0">
                <a:latin typeface="Browallia New" pitchFamily="34" charset="-34"/>
                <a:cs typeface="Browallia New" pitchFamily="34" charset="-34"/>
              </a:rPr>
              <a:t>Stanos</a:t>
            </a:r>
            <a:r>
              <a:rPr lang="en-US" sz="2000" dirty="0" smtClean="0">
                <a:latin typeface="Browallia New" pitchFamily="34" charset="-34"/>
                <a:cs typeface="Browallia New" pitchFamily="34" charset="-34"/>
              </a:rPr>
              <a:t> SP, et al.: Nonsurgical interventional therapies for low back pain: a review of the evidence for an American Pain Society clinical practice guideline. Spine (</a:t>
            </a:r>
            <a:r>
              <a:rPr lang="en-US" sz="2000" dirty="0" err="1" smtClean="0">
                <a:latin typeface="Browallia New" pitchFamily="34" charset="-34"/>
                <a:cs typeface="Browallia New" pitchFamily="34" charset="-34"/>
              </a:rPr>
              <a:t>Phila</a:t>
            </a:r>
            <a:r>
              <a:rPr lang="en-US" sz="2000" dirty="0" smtClean="0">
                <a:latin typeface="Browallia New" pitchFamily="34" charset="-34"/>
                <a:cs typeface="Browallia New" pitchFamily="34" charset="-34"/>
              </a:rPr>
              <a:t> Pa 1976) 2009</a:t>
            </a:r>
          </a:p>
          <a:p>
            <a:pPr marL="457200" lvl="0" indent="-457200">
              <a:buAutoNum type="arabicPeriod" startAt="7"/>
            </a:pPr>
            <a:r>
              <a:rPr lang="en-US" sz="2000" dirty="0" smtClean="0">
                <a:latin typeface="Browallia New" pitchFamily="34" charset="-34"/>
                <a:cs typeface="Browallia New" pitchFamily="34" charset="-34"/>
              </a:rPr>
              <a:t>Christian W, </a:t>
            </a:r>
            <a:r>
              <a:rPr lang="en-US" sz="2000" dirty="0" err="1" smtClean="0">
                <a:latin typeface="Browallia New" pitchFamily="34" charset="-34"/>
                <a:cs typeface="Browallia New" pitchFamily="34" charset="-34"/>
              </a:rPr>
              <a:t>Pfirrmann</a:t>
            </a:r>
            <a:r>
              <a:rPr lang="en-US" sz="2000" dirty="0" smtClean="0">
                <a:latin typeface="Browallia New" pitchFamily="34" charset="-34"/>
                <a:cs typeface="Browallia New" pitchFamily="34" charset="-34"/>
              </a:rPr>
              <a:t> A, </a:t>
            </a:r>
            <a:r>
              <a:rPr lang="en-US" sz="2000" dirty="0" err="1" smtClean="0">
                <a:latin typeface="Browallia New" pitchFamily="34" charset="-34"/>
                <a:cs typeface="Browallia New" pitchFamily="34" charset="-34"/>
              </a:rPr>
              <a:t>Oberholzer</a:t>
            </a:r>
            <a:r>
              <a:rPr lang="en-US" sz="2000" dirty="0" smtClean="0">
                <a:latin typeface="Browallia New" pitchFamily="34" charset="-34"/>
                <a:cs typeface="Browallia New" pitchFamily="34" charset="-34"/>
              </a:rPr>
              <a:t> PA, et al: Selective nerve root blocks for the treatment of sciatica: Evaluation of injection site and effectiveness—A study with patients and cadavers. Radiology 2001;221:704–711.</a:t>
            </a:r>
          </a:p>
          <a:p>
            <a:pPr marL="457200" lvl="0" indent="-457200">
              <a:buFont typeface="+mj-lt"/>
              <a:buAutoNum type="arabicPeriod"/>
            </a:pPr>
            <a:endParaRPr lang="en-US" sz="2000" dirty="0">
              <a:latin typeface="Browallia New" pitchFamily="34" charset="-34"/>
              <a:cs typeface="Browallia New" pitchFamily="34" charset="-34"/>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6"/>
          <p:cNvSpPr>
            <a:spLocks noGrp="1" noChangeArrowheads="1"/>
          </p:cNvSpPr>
          <p:nvPr>
            <p:ph type="sldNum" sz="quarter" idx="12"/>
          </p:nvPr>
        </p:nvSpPr>
        <p:spPr>
          <a:noFill/>
        </p:spPr>
        <p:txBody>
          <a:bodyPr/>
          <a:lstStyle/>
          <a:p>
            <a:fld id="{7D0ABE84-7AD1-4433-98C4-FEB2AA5FA758}" type="slidenum">
              <a:rPr lang="en-US" smtClean="0"/>
              <a:pPr/>
              <a:t>21</a:t>
            </a:fld>
            <a:endParaRPr lang="th-TH" smtClean="0"/>
          </a:p>
        </p:txBody>
      </p:sp>
      <p:sp>
        <p:nvSpPr>
          <p:cNvPr id="53252" name="Rectangle 3"/>
          <p:cNvSpPr>
            <a:spLocks noGrp="1" noChangeArrowheads="1"/>
          </p:cNvSpPr>
          <p:nvPr>
            <p:ph type="body" idx="1"/>
          </p:nvPr>
        </p:nvSpPr>
        <p:spPr>
          <a:xfrm>
            <a:off x="684213" y="2349500"/>
            <a:ext cx="7643812" cy="2405063"/>
          </a:xfrm>
        </p:spPr>
        <p:txBody>
          <a:bodyPr/>
          <a:lstStyle/>
          <a:p>
            <a:pPr algn="ctr" eaLnBrk="1" hangingPunct="1">
              <a:buFontTx/>
              <a:buNone/>
            </a:pPr>
            <a:r>
              <a:rPr lang="en-US" sz="9600" b="1" dirty="0" smtClean="0">
                <a:solidFill>
                  <a:srgbClr val="FFFF00"/>
                </a:solidFill>
                <a:latin typeface="Browallia New" pitchFamily="34" charset="-34"/>
                <a:cs typeface="Browallia New" pitchFamily="34" charset="-34"/>
              </a:rPr>
              <a:t>Thank You</a:t>
            </a:r>
            <a:endParaRPr lang="th-TH" sz="9600" b="1" dirty="0" smtClean="0">
              <a:solidFill>
                <a:srgbClr val="FFFF00"/>
              </a:solidFill>
              <a:latin typeface="Browallia New" pitchFamily="34" charset="-34"/>
              <a:cs typeface="Browallia New" pitchFamily="34" charset="-34"/>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sldNum" sz="quarter" idx="12"/>
          </p:nvPr>
        </p:nvSpPr>
        <p:spPr>
          <a:xfrm>
            <a:off x="8643966" y="6215082"/>
            <a:ext cx="285720" cy="476250"/>
          </a:xfrm>
          <a:noFill/>
        </p:spPr>
        <p:txBody>
          <a:bodyPr/>
          <a:lstStyle/>
          <a:p>
            <a:fld id="{27118878-BF9E-4043-ADD7-785554B78637}" type="slidenum">
              <a:rPr lang="en-US" smtClean="0"/>
              <a:pPr/>
              <a:t>3</a:t>
            </a:fld>
            <a:endParaRPr lang="th-TH" dirty="0" smtClean="0"/>
          </a:p>
        </p:txBody>
      </p:sp>
      <p:sp>
        <p:nvSpPr>
          <p:cNvPr id="5125" name="Rectangle 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r>
              <a:rPr lang="en-US" sz="4400" b="1" dirty="0" smtClean="0">
                <a:solidFill>
                  <a:srgbClr val="FFFF00"/>
                </a:solidFill>
                <a:latin typeface="Browallia New" pitchFamily="34" charset="-34"/>
                <a:cs typeface="Browallia New" pitchFamily="34" charset="-34"/>
              </a:rPr>
              <a:t>Background</a:t>
            </a:r>
            <a:endParaRPr lang="th-TH" sz="4400" b="1" dirty="0">
              <a:solidFill>
                <a:srgbClr val="FFFF00"/>
              </a:solidFill>
              <a:latin typeface="Browallia New" pitchFamily="34" charset="-34"/>
              <a:cs typeface="Browallia New" pitchFamily="34" charset="-34"/>
            </a:endParaRPr>
          </a:p>
        </p:txBody>
      </p:sp>
      <p:sp>
        <p:nvSpPr>
          <p:cNvPr id="6" name="สี่เหลี่ยมผืนผ้า 5"/>
          <p:cNvSpPr/>
          <p:nvPr/>
        </p:nvSpPr>
        <p:spPr>
          <a:xfrm>
            <a:off x="357158" y="1357298"/>
            <a:ext cx="8215370" cy="3539430"/>
          </a:xfrm>
          <a:prstGeom prst="rect">
            <a:avLst/>
          </a:prstGeom>
        </p:spPr>
        <p:txBody>
          <a:bodyPr wrap="square">
            <a:spAutoFit/>
          </a:bodyPr>
          <a:lstStyle/>
          <a:p>
            <a:pPr>
              <a:buFont typeface="Arial" pitchFamily="34" charset="0"/>
              <a:buChar char="•"/>
            </a:pPr>
            <a:r>
              <a:rPr lang="en-US" sz="3200" dirty="0" smtClean="0">
                <a:latin typeface="Browallia New" pitchFamily="34" charset="-34"/>
                <a:cs typeface="Browallia New" pitchFamily="34" charset="-34"/>
              </a:rPr>
              <a:t> </a:t>
            </a:r>
            <a:r>
              <a:rPr lang="en-US" sz="3200" dirty="0" smtClean="0">
                <a:latin typeface="Browallia New" pitchFamily="34" charset="-34"/>
                <a:cs typeface="Browallia New" pitchFamily="34" charset="-34"/>
              </a:rPr>
              <a:t> T</a:t>
            </a:r>
            <a:r>
              <a:rPr lang="en-US" sz="3200" dirty="0" smtClean="0">
                <a:latin typeface="Browallia New" pitchFamily="34" charset="-34"/>
                <a:cs typeface="Browallia New" pitchFamily="34" charset="-34"/>
              </a:rPr>
              <a:t>oday chronic </a:t>
            </a:r>
            <a:r>
              <a:rPr lang="en-US" sz="3200" dirty="0" err="1" smtClean="0">
                <a:latin typeface="Browallia New" pitchFamily="34" charset="-34"/>
                <a:cs typeface="Browallia New" pitchFamily="34" charset="-34"/>
              </a:rPr>
              <a:t>radicular</a:t>
            </a:r>
            <a:r>
              <a:rPr lang="en-US" sz="3200" dirty="0" smtClean="0">
                <a:latin typeface="Browallia New" pitchFamily="34" charset="-34"/>
                <a:cs typeface="Browallia New" pitchFamily="34" charset="-34"/>
              </a:rPr>
              <a:t> pain is an important problem in health </a:t>
            </a:r>
            <a:endParaRPr lang="en-US" sz="3200" dirty="0" smtClean="0">
              <a:latin typeface="Browallia New" pitchFamily="34" charset="-34"/>
              <a:cs typeface="Browallia New" pitchFamily="34" charset="-34"/>
            </a:endParaRPr>
          </a:p>
          <a:p>
            <a:r>
              <a:rPr lang="en-US" sz="3200" dirty="0" smtClean="0">
                <a:latin typeface="Browallia New" pitchFamily="34" charset="-34"/>
                <a:cs typeface="Browallia New" pitchFamily="34" charset="-34"/>
              </a:rPr>
              <a:t> </a:t>
            </a:r>
            <a:r>
              <a:rPr lang="en-US" sz="3200" dirty="0" smtClean="0">
                <a:latin typeface="Browallia New" pitchFamily="34" charset="-34"/>
                <a:cs typeface="Browallia New" pitchFamily="34" charset="-34"/>
              </a:rPr>
              <a:t>   </a:t>
            </a:r>
            <a:r>
              <a:rPr lang="en-US" sz="3200" dirty="0" smtClean="0">
                <a:latin typeface="Browallia New" pitchFamily="34" charset="-34"/>
                <a:cs typeface="Browallia New" pitchFamily="34" charset="-34"/>
              </a:rPr>
              <a:t>care. </a:t>
            </a:r>
            <a:r>
              <a:rPr lang="en-US" sz="3200" dirty="0" smtClean="0">
                <a:latin typeface="Browallia New" pitchFamily="34" charset="-34"/>
                <a:cs typeface="Browallia New" pitchFamily="34" charset="-34"/>
              </a:rPr>
              <a:t>Spine interventions have increasingly become a primary </a:t>
            </a:r>
          </a:p>
          <a:p>
            <a:r>
              <a:rPr lang="en-US" sz="3200" dirty="0" smtClean="0">
                <a:latin typeface="Browallia New" pitchFamily="34" charset="-34"/>
                <a:cs typeface="Browallia New" pitchFamily="34" charset="-34"/>
              </a:rPr>
              <a:t>    strategy for managing chronic </a:t>
            </a:r>
            <a:r>
              <a:rPr lang="en-US" sz="3200" dirty="0" err="1" smtClean="0">
                <a:latin typeface="Browallia New" pitchFamily="34" charset="-34"/>
                <a:cs typeface="Browallia New" pitchFamily="34" charset="-34"/>
              </a:rPr>
              <a:t>radicular</a:t>
            </a:r>
            <a:r>
              <a:rPr lang="en-US" sz="3200" dirty="0" smtClean="0">
                <a:latin typeface="Browallia New" pitchFamily="34" charset="-34"/>
                <a:cs typeface="Browallia New" pitchFamily="34" charset="-34"/>
              </a:rPr>
              <a:t> pain.</a:t>
            </a:r>
            <a:r>
              <a:rPr lang="en-US" sz="3200" baseline="30000" dirty="0" smtClean="0">
                <a:latin typeface="Browallia New" pitchFamily="34" charset="-34"/>
                <a:cs typeface="Browallia New" pitchFamily="34" charset="-34"/>
              </a:rPr>
              <a:t>1</a:t>
            </a:r>
            <a:r>
              <a:rPr lang="th-TH" sz="3200" dirty="0" smtClean="0">
                <a:solidFill>
                  <a:schemeClr val="tx1">
                    <a:lumMod val="85000"/>
                  </a:schemeClr>
                </a:solidFill>
                <a:latin typeface="Browallia New" pitchFamily="34" charset="-34"/>
                <a:cs typeface="Browallia New" pitchFamily="34" charset="-34"/>
              </a:rPr>
              <a:t> </a:t>
            </a:r>
          </a:p>
          <a:p>
            <a:endParaRPr lang="th-TH" sz="3200" dirty="0" smtClean="0">
              <a:solidFill>
                <a:schemeClr val="tx1">
                  <a:lumMod val="85000"/>
                </a:schemeClr>
              </a:solidFill>
              <a:latin typeface="Browallia New" pitchFamily="34" charset="-34"/>
              <a:cs typeface="Browallia New" pitchFamily="34" charset="-34"/>
            </a:endParaRPr>
          </a:p>
          <a:p>
            <a:pPr>
              <a:buFont typeface="Arial" pitchFamily="34" charset="0"/>
              <a:buChar char="•"/>
            </a:pPr>
            <a:r>
              <a:rPr lang="en-US" sz="3200" i="1" dirty="0" smtClean="0">
                <a:latin typeface="Browallia New" pitchFamily="34" charset="-34"/>
                <a:cs typeface="Browallia New" pitchFamily="34" charset="-34"/>
              </a:rPr>
              <a:t>  SNRB</a:t>
            </a:r>
            <a:r>
              <a:rPr lang="en-US" sz="3200" dirty="0" smtClean="0">
                <a:latin typeface="Browallia New" pitchFamily="34" charset="-34"/>
                <a:cs typeface="Browallia New" pitchFamily="34" charset="-34"/>
              </a:rPr>
              <a:t> can be considered to be an effective management of </a:t>
            </a:r>
          </a:p>
          <a:p>
            <a:r>
              <a:rPr lang="en-US" sz="3200" dirty="0" smtClean="0">
                <a:latin typeface="Browallia New" pitchFamily="34" charset="-34"/>
                <a:cs typeface="Browallia New" pitchFamily="34" charset="-34"/>
              </a:rPr>
              <a:t>    chronic </a:t>
            </a:r>
            <a:r>
              <a:rPr lang="en-US" sz="3200" dirty="0" err="1" smtClean="0">
                <a:latin typeface="Browallia New" pitchFamily="34" charset="-34"/>
                <a:cs typeface="Browallia New" pitchFamily="34" charset="-34"/>
              </a:rPr>
              <a:t>radicular</a:t>
            </a:r>
            <a:r>
              <a:rPr lang="en-US" sz="3200" dirty="0" smtClean="0">
                <a:latin typeface="Browallia New" pitchFamily="34" charset="-34"/>
                <a:cs typeface="Browallia New" pitchFamily="34" charset="-34"/>
              </a:rPr>
              <a:t> pain for at least 3 months.</a:t>
            </a:r>
            <a:r>
              <a:rPr lang="en-US" sz="3200" baseline="30000" dirty="0" smtClean="0">
                <a:latin typeface="Browallia New" pitchFamily="34" charset="-34"/>
                <a:cs typeface="Browallia New" pitchFamily="34" charset="-34"/>
              </a:rPr>
              <a:t>2</a:t>
            </a:r>
            <a:endParaRPr lang="en-US" sz="3200" baseline="30000" dirty="0" smtClean="0">
              <a:solidFill>
                <a:schemeClr val="tx1">
                  <a:lumMod val="85000"/>
                </a:schemeClr>
              </a:solidFill>
              <a:latin typeface="Browallia New" pitchFamily="34" charset="-34"/>
              <a:cs typeface="Browallia New" pitchFamily="34" charset="-34"/>
            </a:endParaRPr>
          </a:p>
          <a:p>
            <a:pPr>
              <a:buFont typeface="Arial" pitchFamily="34" charset="0"/>
              <a:buChar char="•"/>
            </a:pPr>
            <a:endParaRPr lang="th-TH" sz="3200" dirty="0" smtClean="0">
              <a:solidFill>
                <a:schemeClr val="tx1">
                  <a:lumMod val="85000"/>
                </a:schemeClr>
              </a:solidFill>
              <a:latin typeface="Browallia New" pitchFamily="34" charset="-34"/>
              <a:cs typeface="Browallia New" pitchFamily="34" charset="-34"/>
            </a:endParaRPr>
          </a:p>
        </p:txBody>
      </p:sp>
      <p:sp>
        <p:nvSpPr>
          <p:cNvPr id="9" name="สี่เหลี่ยมผืนผ้า 8"/>
          <p:cNvSpPr/>
          <p:nvPr/>
        </p:nvSpPr>
        <p:spPr>
          <a:xfrm>
            <a:off x="32" y="5214950"/>
            <a:ext cx="9144000" cy="1200329"/>
          </a:xfrm>
          <a:prstGeom prst="rect">
            <a:avLst/>
          </a:prstGeom>
        </p:spPr>
        <p:txBody>
          <a:bodyPr wrap="square">
            <a:spAutoFit/>
          </a:bodyPr>
          <a:lstStyle/>
          <a:p>
            <a:pPr marL="342900" lvl="0" indent="-342900" algn="r" eaLnBrk="0" hangingPunct="0">
              <a:spcBef>
                <a:spcPct val="30000"/>
              </a:spcBef>
              <a:defRPr/>
            </a:pPr>
            <a:r>
              <a:rPr lang="pt-BR" sz="1800" i="1" dirty="0" smtClean="0">
                <a:solidFill>
                  <a:schemeClr val="tx1">
                    <a:lumMod val="85000"/>
                  </a:schemeClr>
                </a:solidFill>
                <a:latin typeface="Browallia New" pitchFamily="34" charset="-34"/>
                <a:cs typeface="Browallia New" pitchFamily="34" charset="-34"/>
              </a:rPr>
              <a:t>1. Buenaventura R, Datta S, Abdi S, Smith HS.</a:t>
            </a:r>
            <a:r>
              <a:rPr lang="en-US" sz="1800" i="1" dirty="0" smtClean="0">
                <a:solidFill>
                  <a:schemeClr val="tx1">
                    <a:lumMod val="85000"/>
                  </a:schemeClr>
                </a:solidFill>
                <a:latin typeface="Browallia New" pitchFamily="34" charset="-34"/>
                <a:cs typeface="Browallia New" pitchFamily="34" charset="-34"/>
              </a:rPr>
              <a:t>Systematic review of </a:t>
            </a:r>
            <a:r>
              <a:rPr lang="en-US" sz="1800" i="1" dirty="0" err="1" smtClean="0">
                <a:solidFill>
                  <a:schemeClr val="tx1">
                    <a:lumMod val="85000"/>
                  </a:schemeClr>
                </a:solidFill>
                <a:latin typeface="Browallia New" pitchFamily="34" charset="-34"/>
                <a:cs typeface="Browallia New" pitchFamily="34" charset="-34"/>
              </a:rPr>
              <a:t>thereapeutic</a:t>
            </a:r>
            <a:r>
              <a:rPr lang="en-US" sz="1800" i="1" dirty="0" smtClean="0">
                <a:solidFill>
                  <a:schemeClr val="tx1">
                    <a:lumMod val="85000"/>
                  </a:schemeClr>
                </a:solidFill>
                <a:latin typeface="Browallia New" pitchFamily="34" charset="-34"/>
                <a:cs typeface="Browallia New" pitchFamily="34" charset="-34"/>
              </a:rPr>
              <a:t> lumbar </a:t>
            </a:r>
            <a:r>
              <a:rPr lang="en-US" sz="1800" i="1" dirty="0" err="1" smtClean="0">
                <a:solidFill>
                  <a:schemeClr val="tx1">
                    <a:lumMod val="85000"/>
                  </a:schemeClr>
                </a:solidFill>
                <a:latin typeface="Browallia New" pitchFamily="34" charset="-34"/>
                <a:cs typeface="Browallia New" pitchFamily="34" charset="-34"/>
              </a:rPr>
              <a:t>transforaminal</a:t>
            </a:r>
            <a:r>
              <a:rPr lang="en-US" sz="1800" i="1" dirty="0" smtClean="0">
                <a:solidFill>
                  <a:schemeClr val="tx1">
                    <a:lumMod val="85000"/>
                  </a:schemeClr>
                </a:solidFill>
                <a:latin typeface="Browallia New" pitchFamily="34" charset="-34"/>
                <a:cs typeface="Browallia New" pitchFamily="34" charset="-34"/>
              </a:rPr>
              <a:t> epidural steroid injections. Pain  Physician. 2009;12(1):233-51.</a:t>
            </a:r>
            <a:endParaRPr lang="th-TH" sz="1800" i="1" dirty="0" smtClean="0">
              <a:solidFill>
                <a:schemeClr val="tx1">
                  <a:lumMod val="85000"/>
                </a:schemeClr>
              </a:solidFill>
              <a:latin typeface="Browallia New" pitchFamily="34" charset="-34"/>
              <a:cs typeface="Browallia New" pitchFamily="34" charset="-34"/>
            </a:endParaRPr>
          </a:p>
          <a:p>
            <a:pPr marL="633222" lvl="0" indent="-514350" algn="r"/>
            <a:r>
              <a:rPr lang="en-US" sz="1800" i="1" dirty="0" smtClean="0">
                <a:latin typeface="Browallia New" pitchFamily="34" charset="-34"/>
                <a:cs typeface="Browallia New" pitchFamily="34" charset="-34"/>
              </a:rPr>
              <a:t>2. </a:t>
            </a:r>
            <a:r>
              <a:rPr lang="en-US" sz="1800" i="1" dirty="0" err="1" smtClean="0">
                <a:latin typeface="Browallia New" pitchFamily="34" charset="-34"/>
                <a:cs typeface="Browallia New" pitchFamily="34" charset="-34"/>
              </a:rPr>
              <a:t>Pfirrman</a:t>
            </a:r>
            <a:r>
              <a:rPr lang="en-US" sz="1800" i="1" dirty="0" smtClean="0">
                <a:latin typeface="Browallia New" pitchFamily="34" charset="-34"/>
                <a:cs typeface="Browallia New" pitchFamily="34" charset="-34"/>
              </a:rPr>
              <a:t> CW, </a:t>
            </a:r>
            <a:r>
              <a:rPr lang="en-US" sz="1800" i="1" dirty="0" err="1" smtClean="0">
                <a:latin typeface="Browallia New" pitchFamily="34" charset="-34"/>
                <a:cs typeface="Browallia New" pitchFamily="34" charset="-34"/>
              </a:rPr>
              <a:t>Oberholzer</a:t>
            </a:r>
            <a:r>
              <a:rPr lang="en-US" sz="1800" i="1" dirty="0" smtClean="0">
                <a:latin typeface="Browallia New" pitchFamily="34" charset="-34"/>
                <a:cs typeface="Browallia New" pitchFamily="34" charset="-34"/>
              </a:rPr>
              <a:t> PA, </a:t>
            </a:r>
            <a:r>
              <a:rPr lang="en-US" sz="1800" i="1" dirty="0" err="1" smtClean="0">
                <a:latin typeface="Browallia New" pitchFamily="34" charset="-34"/>
                <a:cs typeface="Browallia New" pitchFamily="34" charset="-34"/>
              </a:rPr>
              <a:t>Zanetti</a:t>
            </a:r>
            <a:r>
              <a:rPr lang="en-US" sz="1800" i="1" dirty="0" smtClean="0">
                <a:latin typeface="Browallia New" pitchFamily="34" charset="-34"/>
                <a:cs typeface="Browallia New" pitchFamily="34" charset="-34"/>
              </a:rPr>
              <a:t> M: Selective nerve root blocks  for the treatment of sciatica: evaluation of injection site </a:t>
            </a:r>
          </a:p>
          <a:p>
            <a:pPr marL="633222" lvl="0" indent="-514350" algn="r"/>
            <a:r>
              <a:rPr lang="en-US" sz="1800" i="1" dirty="0" smtClean="0">
                <a:latin typeface="Browallia New" pitchFamily="34" charset="-34"/>
                <a:cs typeface="Browallia New" pitchFamily="34" charset="-34"/>
              </a:rPr>
              <a:t>and effectiveness—A study with patients and cadavers. Radiology 221:704711,</a:t>
            </a:r>
            <a:r>
              <a:rPr lang="th-TH" sz="1800" i="1" dirty="0" smtClean="0">
                <a:latin typeface="Browallia New" pitchFamily="34" charset="-34"/>
                <a:cs typeface="Browallia New" pitchFamily="34" charset="-34"/>
              </a:rPr>
              <a:t> 2001</a:t>
            </a:r>
            <a:endParaRPr lang="en-US" sz="1800" i="1" dirty="0" smtClean="0">
              <a:latin typeface="Browallia New" pitchFamily="34" charset="-34"/>
              <a:cs typeface="Browallia New" pitchFamily="34" charset="-34"/>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sldNum" sz="quarter" idx="12"/>
          </p:nvPr>
        </p:nvSpPr>
        <p:spPr>
          <a:xfrm>
            <a:off x="8072462" y="6357958"/>
            <a:ext cx="762000" cy="365125"/>
          </a:xfrm>
          <a:noFill/>
        </p:spPr>
        <p:txBody>
          <a:bodyPr/>
          <a:lstStyle/>
          <a:p>
            <a:fld id="{27118878-BF9E-4043-ADD7-785554B78637}" type="slidenum">
              <a:rPr lang="en-US" smtClean="0"/>
              <a:pPr/>
              <a:t>4</a:t>
            </a:fld>
            <a:endParaRPr lang="th-TH" dirty="0" smtClean="0"/>
          </a:p>
        </p:txBody>
      </p:sp>
      <p:sp>
        <p:nvSpPr>
          <p:cNvPr id="5125" name="Rectangle 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r>
              <a:rPr lang="en-US" sz="4400" b="1" dirty="0" smtClean="0">
                <a:solidFill>
                  <a:srgbClr val="FFFF00"/>
                </a:solidFill>
                <a:latin typeface="Browallia New" pitchFamily="34" charset="-34"/>
                <a:cs typeface="Browallia New" pitchFamily="34" charset="-34"/>
              </a:rPr>
              <a:t>Background</a:t>
            </a:r>
            <a:endParaRPr lang="th-TH" sz="4400" b="1" dirty="0">
              <a:solidFill>
                <a:srgbClr val="FFFF00"/>
              </a:solidFill>
              <a:latin typeface="Browallia New" pitchFamily="34" charset="-34"/>
              <a:cs typeface="Browallia New" pitchFamily="34" charset="-34"/>
            </a:endParaRPr>
          </a:p>
        </p:txBody>
      </p:sp>
      <p:sp>
        <p:nvSpPr>
          <p:cNvPr id="4" name="สี่เหลี่ยมผืนผ้า 3"/>
          <p:cNvSpPr/>
          <p:nvPr/>
        </p:nvSpPr>
        <p:spPr>
          <a:xfrm>
            <a:off x="357158" y="1357298"/>
            <a:ext cx="8786874" cy="4524315"/>
          </a:xfrm>
          <a:prstGeom prst="rect">
            <a:avLst/>
          </a:prstGeom>
        </p:spPr>
        <p:txBody>
          <a:bodyPr wrap="square">
            <a:spAutoFit/>
          </a:bodyPr>
          <a:lstStyle/>
          <a:p>
            <a:pPr>
              <a:buFont typeface="Arial" pitchFamily="34" charset="0"/>
              <a:buChar char="•"/>
            </a:pPr>
            <a:r>
              <a:rPr lang="en-US" sz="3200" dirty="0" smtClean="0">
                <a:latin typeface="Browallia New" pitchFamily="34" charset="-34"/>
                <a:ea typeface="Tahoma" pitchFamily="34" charset="0"/>
                <a:cs typeface="Browallia New" pitchFamily="34" charset="-34"/>
              </a:rPr>
              <a:t>  Most of</a:t>
            </a:r>
            <a:r>
              <a:rPr lang="en-US" sz="3200" i="1" dirty="0" smtClean="0">
                <a:latin typeface="Browallia New" pitchFamily="34" charset="-34"/>
                <a:ea typeface="Tahoma" pitchFamily="34" charset="0"/>
                <a:cs typeface="Browallia New" pitchFamily="34" charset="-34"/>
              </a:rPr>
              <a:t> SNRB </a:t>
            </a:r>
            <a:r>
              <a:rPr lang="en-US" sz="3200" dirty="0" smtClean="0">
                <a:latin typeface="Browallia New" pitchFamily="34" charset="-34"/>
                <a:ea typeface="Tahoma" pitchFamily="34" charset="0"/>
                <a:cs typeface="Browallia New" pitchFamily="34" charset="-34"/>
              </a:rPr>
              <a:t>studies are from the </a:t>
            </a:r>
            <a:r>
              <a:rPr lang="en-US" sz="3200" dirty="0" smtClean="0">
                <a:latin typeface="Browallia New" pitchFamily="34" charset="-34"/>
                <a:ea typeface="Tahoma" pitchFamily="34" charset="0"/>
                <a:cs typeface="Browallia New" pitchFamily="34" charset="-34"/>
              </a:rPr>
              <a:t>Western </a:t>
            </a:r>
            <a:r>
              <a:rPr lang="en-US" sz="3200" dirty="0" smtClean="0">
                <a:latin typeface="Browallia New" pitchFamily="34" charset="-34"/>
                <a:ea typeface="Tahoma" pitchFamily="34" charset="0"/>
                <a:cs typeface="Browallia New" pitchFamily="34" charset="-34"/>
              </a:rPr>
              <a:t>countries, however the </a:t>
            </a:r>
            <a:endParaRPr lang="en-US" sz="3200" dirty="0" smtClean="0">
              <a:latin typeface="Browallia New" pitchFamily="34" charset="-34"/>
              <a:ea typeface="Tahoma" pitchFamily="34" charset="0"/>
              <a:cs typeface="Browallia New" pitchFamily="34" charset="-34"/>
            </a:endParaRPr>
          </a:p>
          <a:p>
            <a:r>
              <a:rPr lang="en-US" sz="3200" dirty="0" smtClean="0">
                <a:latin typeface="Browallia New" pitchFamily="34" charset="-34"/>
                <a:ea typeface="Tahoma" pitchFamily="34" charset="0"/>
                <a:cs typeface="Browallia New" pitchFamily="34" charset="-34"/>
              </a:rPr>
              <a:t> </a:t>
            </a:r>
            <a:r>
              <a:rPr lang="en-US" sz="3200" dirty="0" smtClean="0">
                <a:latin typeface="Browallia New" pitchFamily="34" charset="-34"/>
                <a:ea typeface="Tahoma" pitchFamily="34" charset="0"/>
                <a:cs typeface="Browallia New" pitchFamily="34" charset="-34"/>
              </a:rPr>
              <a:t>   </a:t>
            </a:r>
            <a:r>
              <a:rPr lang="en-US" sz="3200" dirty="0" smtClean="0">
                <a:latin typeface="Browallia New" pitchFamily="34" charset="-34"/>
                <a:ea typeface="Tahoma" pitchFamily="34" charset="0"/>
                <a:cs typeface="Browallia New" pitchFamily="34" charset="-34"/>
              </a:rPr>
              <a:t>race</a:t>
            </a:r>
            <a:r>
              <a:rPr lang="en-US" sz="3200" dirty="0" smtClean="0">
                <a:latin typeface="Browallia New" pitchFamily="34" charset="-34"/>
                <a:ea typeface="Tahoma" pitchFamily="34" charset="0"/>
                <a:cs typeface="Browallia New" pitchFamily="34" charset="-34"/>
              </a:rPr>
              <a:t>, </a:t>
            </a:r>
            <a:r>
              <a:rPr lang="en-US" sz="3200" dirty="0" smtClean="0">
                <a:latin typeface="Browallia New" pitchFamily="34" charset="-34"/>
                <a:ea typeface="Tahoma" pitchFamily="34" charset="0"/>
                <a:cs typeface="Browallia New" pitchFamily="34" charset="-34"/>
              </a:rPr>
              <a:t>traditional, </a:t>
            </a:r>
            <a:r>
              <a:rPr lang="en-US" sz="3200" dirty="0" smtClean="0">
                <a:latin typeface="Browallia New" pitchFamily="34" charset="-34"/>
                <a:ea typeface="Tahoma" pitchFamily="34" charset="0"/>
                <a:cs typeface="Browallia New" pitchFamily="34" charset="-34"/>
              </a:rPr>
              <a:t>culture, life </a:t>
            </a:r>
            <a:r>
              <a:rPr lang="en-US" sz="3200" dirty="0" smtClean="0">
                <a:latin typeface="Browallia New" pitchFamily="34" charset="-34"/>
                <a:ea typeface="Tahoma" pitchFamily="34" charset="0"/>
                <a:cs typeface="Browallia New" pitchFamily="34" charset="-34"/>
              </a:rPr>
              <a:t>style and </a:t>
            </a:r>
            <a:r>
              <a:rPr lang="en-US" sz="3200" dirty="0" smtClean="0">
                <a:latin typeface="Browallia New" pitchFamily="34" charset="-34"/>
                <a:ea typeface="Tahoma" pitchFamily="34" charset="0"/>
                <a:cs typeface="Browallia New" pitchFamily="34" charset="-34"/>
              </a:rPr>
              <a:t>pathology of anatomy are the </a:t>
            </a:r>
            <a:endParaRPr lang="en-US" sz="3200" dirty="0" smtClean="0">
              <a:latin typeface="Browallia New" pitchFamily="34" charset="-34"/>
              <a:ea typeface="Tahoma" pitchFamily="34" charset="0"/>
              <a:cs typeface="Browallia New" pitchFamily="34" charset="-34"/>
            </a:endParaRPr>
          </a:p>
          <a:p>
            <a:r>
              <a:rPr lang="en-US" sz="3200" dirty="0" smtClean="0">
                <a:latin typeface="Browallia New" pitchFamily="34" charset="-34"/>
                <a:ea typeface="Tahoma" pitchFamily="34" charset="0"/>
                <a:cs typeface="Browallia New" pitchFamily="34" charset="-34"/>
              </a:rPr>
              <a:t> </a:t>
            </a:r>
            <a:r>
              <a:rPr lang="en-US" sz="3200" dirty="0" smtClean="0">
                <a:latin typeface="Browallia New" pitchFamily="34" charset="-34"/>
                <a:ea typeface="Tahoma" pitchFamily="34" charset="0"/>
                <a:cs typeface="Browallia New" pitchFamily="34" charset="-34"/>
              </a:rPr>
              <a:t>   </a:t>
            </a:r>
            <a:r>
              <a:rPr lang="en-US" sz="3200" dirty="0" smtClean="0">
                <a:latin typeface="Browallia New" pitchFamily="34" charset="-34"/>
                <a:ea typeface="Tahoma" pitchFamily="34" charset="0"/>
                <a:cs typeface="Browallia New" pitchFamily="34" charset="-34"/>
              </a:rPr>
              <a:t>differences </a:t>
            </a:r>
            <a:r>
              <a:rPr lang="en-US" sz="3200" dirty="0" smtClean="0">
                <a:latin typeface="Browallia New" pitchFamily="34" charset="-34"/>
                <a:ea typeface="Tahoma" pitchFamily="34" charset="0"/>
                <a:cs typeface="Browallia New" pitchFamily="34" charset="-34"/>
              </a:rPr>
              <a:t>between the Western </a:t>
            </a:r>
            <a:r>
              <a:rPr lang="en-US" sz="3200" dirty="0" smtClean="0">
                <a:latin typeface="Browallia New" pitchFamily="34" charset="-34"/>
                <a:ea typeface="Tahoma" pitchFamily="34" charset="0"/>
                <a:cs typeface="Browallia New" pitchFamily="34" charset="-34"/>
              </a:rPr>
              <a:t>countries </a:t>
            </a:r>
            <a:r>
              <a:rPr lang="en-US" sz="3200" dirty="0" smtClean="0">
                <a:latin typeface="Browallia New" pitchFamily="34" charset="-34"/>
                <a:ea typeface="Tahoma" pitchFamily="34" charset="0"/>
                <a:cs typeface="Browallia New" pitchFamily="34" charset="-34"/>
              </a:rPr>
              <a:t>and Thailand. </a:t>
            </a:r>
            <a:endParaRPr lang="en-US" sz="3200" dirty="0" smtClean="0">
              <a:latin typeface="Browallia New" pitchFamily="34" charset="-34"/>
              <a:ea typeface="Tahoma" pitchFamily="34" charset="0"/>
              <a:cs typeface="Browallia New" pitchFamily="34" charset="-34"/>
            </a:endParaRPr>
          </a:p>
          <a:p>
            <a:r>
              <a:rPr lang="en-US" sz="3200" dirty="0" smtClean="0">
                <a:latin typeface="Browallia New" pitchFamily="34" charset="-34"/>
                <a:ea typeface="Tahoma" pitchFamily="34" charset="0"/>
                <a:cs typeface="Browallia New" pitchFamily="34" charset="-34"/>
              </a:rPr>
              <a:t> </a:t>
            </a:r>
            <a:r>
              <a:rPr lang="en-US" sz="3200" dirty="0" smtClean="0">
                <a:latin typeface="Browallia New" pitchFamily="34" charset="-34"/>
                <a:ea typeface="Tahoma" pitchFamily="34" charset="0"/>
                <a:cs typeface="Browallia New" pitchFamily="34" charset="-34"/>
              </a:rPr>
              <a:t>   </a:t>
            </a:r>
            <a:r>
              <a:rPr lang="en-US" sz="3200" dirty="0" smtClean="0">
                <a:latin typeface="Browallia New" pitchFamily="34" charset="-34"/>
                <a:ea typeface="Tahoma" pitchFamily="34" charset="0"/>
                <a:cs typeface="Browallia New" pitchFamily="34" charset="-34"/>
              </a:rPr>
              <a:t>Therefore</a:t>
            </a:r>
            <a:r>
              <a:rPr lang="en-US" sz="3200" dirty="0" smtClean="0">
                <a:latin typeface="Browallia New" pitchFamily="34" charset="-34"/>
                <a:ea typeface="Tahoma" pitchFamily="34" charset="0"/>
                <a:cs typeface="Browallia New" pitchFamily="34" charset="-34"/>
              </a:rPr>
              <a:t>, it is necessary to study in </a:t>
            </a:r>
            <a:r>
              <a:rPr lang="en-US" sz="3200" dirty="0" smtClean="0">
                <a:latin typeface="Browallia New" pitchFamily="34" charset="-34"/>
                <a:ea typeface="Tahoma" pitchFamily="34" charset="0"/>
                <a:cs typeface="Browallia New" pitchFamily="34" charset="-34"/>
              </a:rPr>
              <a:t>Thai population</a:t>
            </a:r>
            <a:r>
              <a:rPr lang="en-US" sz="3200" dirty="0" smtClean="0">
                <a:latin typeface="Browallia New" pitchFamily="34" charset="-34"/>
                <a:ea typeface="Tahoma" pitchFamily="34" charset="0"/>
                <a:cs typeface="Browallia New" pitchFamily="34" charset="-34"/>
              </a:rPr>
              <a:t>, but there are </a:t>
            </a:r>
            <a:endParaRPr lang="en-US" sz="3200" dirty="0" smtClean="0">
              <a:latin typeface="Browallia New" pitchFamily="34" charset="-34"/>
              <a:ea typeface="Tahoma" pitchFamily="34" charset="0"/>
              <a:cs typeface="Browallia New" pitchFamily="34" charset="-34"/>
            </a:endParaRPr>
          </a:p>
          <a:p>
            <a:r>
              <a:rPr lang="en-US" sz="3200" dirty="0" smtClean="0">
                <a:latin typeface="Browallia New" pitchFamily="34" charset="-34"/>
                <a:ea typeface="Tahoma" pitchFamily="34" charset="0"/>
                <a:cs typeface="Browallia New" pitchFamily="34" charset="-34"/>
              </a:rPr>
              <a:t> </a:t>
            </a:r>
            <a:r>
              <a:rPr lang="en-US" sz="3200" dirty="0" smtClean="0">
                <a:latin typeface="Browallia New" pitchFamily="34" charset="-34"/>
                <a:ea typeface="Tahoma" pitchFamily="34" charset="0"/>
                <a:cs typeface="Browallia New" pitchFamily="34" charset="-34"/>
              </a:rPr>
              <a:t>   </a:t>
            </a:r>
            <a:r>
              <a:rPr lang="en-US" sz="3200" dirty="0" smtClean="0">
                <a:latin typeface="Browallia New" pitchFamily="34" charset="-34"/>
                <a:ea typeface="Tahoma" pitchFamily="34" charset="0"/>
                <a:cs typeface="Browallia New" pitchFamily="34" charset="-34"/>
              </a:rPr>
              <a:t>only </a:t>
            </a:r>
            <a:r>
              <a:rPr lang="en-US" sz="3200" dirty="0" smtClean="0">
                <a:latin typeface="Browallia New" pitchFamily="34" charset="-34"/>
                <a:ea typeface="Tahoma" pitchFamily="34" charset="0"/>
                <a:cs typeface="Browallia New" pitchFamily="34" charset="-34"/>
              </a:rPr>
              <a:t>a few studies exist. </a:t>
            </a:r>
            <a:endParaRPr lang="en-US" sz="3200" dirty="0" smtClean="0">
              <a:latin typeface="Browallia New" pitchFamily="34" charset="-34"/>
              <a:ea typeface="Tahoma" pitchFamily="34" charset="0"/>
              <a:cs typeface="Browallia New" pitchFamily="34" charset="-34"/>
            </a:endParaRPr>
          </a:p>
          <a:p>
            <a:endParaRPr lang="th-TH" sz="3200" dirty="0" smtClean="0">
              <a:latin typeface="Browallia New" pitchFamily="34" charset="-34"/>
              <a:ea typeface="Tahoma" pitchFamily="34" charset="0"/>
              <a:cs typeface="Browallia New" pitchFamily="34" charset="-34"/>
            </a:endParaRPr>
          </a:p>
          <a:p>
            <a:pPr>
              <a:buFont typeface="Arial" pitchFamily="34" charset="0"/>
              <a:buChar char="•"/>
            </a:pPr>
            <a:r>
              <a:rPr lang="en-US" sz="3200" dirty="0" smtClean="0">
                <a:latin typeface="Browallia New" pitchFamily="34" charset="-34"/>
                <a:ea typeface="Tahoma" pitchFamily="34" charset="0"/>
                <a:cs typeface="Browallia New" pitchFamily="34" charset="-34"/>
              </a:rPr>
              <a:t>  We attended to study the effectiveness of </a:t>
            </a:r>
            <a:r>
              <a:rPr lang="en-US" sz="3200" i="1" dirty="0" smtClean="0">
                <a:latin typeface="Browallia New" pitchFamily="34" charset="-34"/>
                <a:ea typeface="Tahoma" pitchFamily="34" charset="0"/>
                <a:cs typeface="Browallia New" pitchFamily="34" charset="-34"/>
              </a:rPr>
              <a:t>SNRB </a:t>
            </a:r>
            <a:r>
              <a:rPr lang="en-US" sz="3200" dirty="0" smtClean="0">
                <a:latin typeface="Browallia New" pitchFamily="34" charset="-34"/>
                <a:ea typeface="Tahoma" pitchFamily="34" charset="0"/>
                <a:cs typeface="Browallia New" pitchFamily="34" charset="-34"/>
              </a:rPr>
              <a:t>in Thai patients </a:t>
            </a:r>
          </a:p>
          <a:p>
            <a:r>
              <a:rPr lang="en-US" sz="3200" dirty="0" smtClean="0">
                <a:latin typeface="Browallia New" pitchFamily="34" charset="-34"/>
                <a:ea typeface="Tahoma" pitchFamily="34" charset="0"/>
                <a:cs typeface="Browallia New" pitchFamily="34" charset="-34"/>
              </a:rPr>
              <a:t>    who have chronic </a:t>
            </a:r>
            <a:r>
              <a:rPr lang="en-US" sz="3200" dirty="0" err="1" smtClean="0">
                <a:latin typeface="Browallia New" pitchFamily="34" charset="-34"/>
                <a:ea typeface="Tahoma" pitchFamily="34" charset="0"/>
                <a:cs typeface="Browallia New" pitchFamily="34" charset="-34"/>
              </a:rPr>
              <a:t>radicular</a:t>
            </a:r>
            <a:r>
              <a:rPr lang="en-US" sz="3200" dirty="0" smtClean="0">
                <a:latin typeface="Browallia New" pitchFamily="34" charset="-34"/>
                <a:ea typeface="Tahoma" pitchFamily="34" charset="0"/>
                <a:cs typeface="Browallia New" pitchFamily="34" charset="-34"/>
              </a:rPr>
              <a:t> pain </a:t>
            </a:r>
            <a:r>
              <a:rPr lang="en-US" sz="3200" dirty="0" smtClean="0">
                <a:latin typeface="Browallia New" pitchFamily="34" charset="-34"/>
                <a:ea typeface="Tahoma" pitchFamily="34" charset="0"/>
                <a:cs typeface="Browallia New" pitchFamily="34" charset="-34"/>
              </a:rPr>
              <a:t>contrasted </a:t>
            </a:r>
            <a:r>
              <a:rPr lang="en-US" sz="3200" dirty="0" smtClean="0">
                <a:latin typeface="Browallia New" pitchFamily="34" charset="-34"/>
                <a:ea typeface="Tahoma" pitchFamily="34" charset="0"/>
                <a:cs typeface="Browallia New" pitchFamily="34" charset="-34"/>
              </a:rPr>
              <a:t>with the others’ studies. </a:t>
            </a:r>
          </a:p>
          <a:p>
            <a:pPr>
              <a:buFont typeface="Arial" pitchFamily="34" charset="0"/>
              <a:buChar char="•"/>
            </a:pPr>
            <a:endParaRPr lang="en-US" sz="3200" dirty="0">
              <a:solidFill>
                <a:schemeClr val="tx1">
                  <a:lumMod val="85000"/>
                </a:schemeClr>
              </a:solidFill>
              <a:latin typeface="Browallia New" pitchFamily="34" charset="-34"/>
              <a:ea typeface="Tahoma" pitchFamily="34" charset="0"/>
              <a:cs typeface="Browallia New" pitchFamily="34" charset="-34"/>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pPr eaLnBrk="1" hangingPunct="1"/>
            <a:r>
              <a:rPr lang="en-US" b="1" dirty="0" smtClean="0">
                <a:solidFill>
                  <a:srgbClr val="FFFF00"/>
                </a:solidFill>
                <a:latin typeface="Browallia New" pitchFamily="34" charset="-34"/>
                <a:cs typeface="Browallia New" pitchFamily="34" charset="-34"/>
              </a:rPr>
              <a:t>Research Question</a:t>
            </a:r>
            <a:endParaRPr lang="th-TH" b="1" dirty="0" smtClean="0">
              <a:solidFill>
                <a:srgbClr val="FFFF00"/>
              </a:solidFill>
              <a:latin typeface="Browallia New" pitchFamily="34" charset="-34"/>
              <a:cs typeface="Browallia New" pitchFamily="34" charset="-34"/>
            </a:endParaRPr>
          </a:p>
        </p:txBody>
      </p:sp>
      <p:sp>
        <p:nvSpPr>
          <p:cNvPr id="10245" name="Rectangle 3"/>
          <p:cNvSpPr>
            <a:spLocks noGrp="1" noChangeArrowheads="1"/>
          </p:cNvSpPr>
          <p:nvPr>
            <p:ph idx="1"/>
          </p:nvPr>
        </p:nvSpPr>
        <p:spPr>
          <a:xfrm>
            <a:off x="457200" y="1495425"/>
            <a:ext cx="8229600" cy="4597400"/>
          </a:xfrm>
        </p:spPr>
        <p:txBody>
          <a:bodyPr>
            <a:normAutofit/>
          </a:bodyPr>
          <a:lstStyle/>
          <a:p>
            <a:pPr>
              <a:buClr>
                <a:schemeClr val="tx1"/>
              </a:buClr>
              <a:buSzPct val="100000"/>
              <a:buFont typeface="Arial" pitchFamily="34" charset="0"/>
              <a:buChar char="•"/>
            </a:pPr>
            <a:r>
              <a:rPr lang="en-US" sz="3200" b="1" dirty="0" smtClean="0">
                <a:latin typeface="Browallia New" pitchFamily="34" charset="-34"/>
                <a:cs typeface="Browallia New" pitchFamily="34" charset="-34"/>
              </a:rPr>
              <a:t>Primary research question</a:t>
            </a:r>
            <a:endParaRPr lang="th-TH" sz="3200" dirty="0" smtClean="0">
              <a:latin typeface="Browallia New" pitchFamily="34" charset="-34"/>
              <a:cs typeface="Browallia New" pitchFamily="34" charset="-34"/>
            </a:endParaRPr>
          </a:p>
          <a:p>
            <a:pPr>
              <a:buNone/>
            </a:pPr>
            <a:r>
              <a:rPr lang="en-US" sz="3200" dirty="0" smtClean="0">
                <a:latin typeface="Browallia New" pitchFamily="34" charset="-34"/>
                <a:cs typeface="Browallia New" pitchFamily="34" charset="-34"/>
              </a:rPr>
              <a:t>	Does </a:t>
            </a:r>
            <a:r>
              <a:rPr lang="en-US" sz="3200" i="1" dirty="0" smtClean="0">
                <a:latin typeface="Browallia New" pitchFamily="34" charset="-34"/>
                <a:ea typeface="Tahoma" pitchFamily="34" charset="0"/>
                <a:cs typeface="Browallia New" pitchFamily="34" charset="-34"/>
              </a:rPr>
              <a:t>Selective Nerve Root Block </a:t>
            </a:r>
            <a:r>
              <a:rPr lang="en-US" sz="3200" dirty="0" smtClean="0">
                <a:latin typeface="Browallia New" pitchFamily="34" charset="-34"/>
                <a:ea typeface="Tahoma" pitchFamily="34" charset="0"/>
                <a:cs typeface="Browallia New" pitchFamily="34" charset="-34"/>
              </a:rPr>
              <a:t>procedure have pain relief effect for 3 months in patients who have chronic </a:t>
            </a:r>
            <a:r>
              <a:rPr lang="en-US" sz="3200" dirty="0" err="1" smtClean="0">
                <a:latin typeface="Browallia New" pitchFamily="34" charset="-34"/>
                <a:ea typeface="Tahoma" pitchFamily="34" charset="0"/>
                <a:cs typeface="Browallia New" pitchFamily="34" charset="-34"/>
              </a:rPr>
              <a:t>radicular</a:t>
            </a:r>
            <a:r>
              <a:rPr lang="en-US" sz="3200" dirty="0" smtClean="0">
                <a:latin typeface="Browallia New" pitchFamily="34" charset="-34"/>
                <a:ea typeface="Tahoma" pitchFamily="34" charset="0"/>
                <a:cs typeface="Browallia New" pitchFamily="34" charset="-34"/>
              </a:rPr>
              <a:t> pain?</a:t>
            </a:r>
          </a:p>
          <a:p>
            <a:pPr>
              <a:buNone/>
            </a:pPr>
            <a:endParaRPr lang="th-TH" sz="1400" b="1" dirty="0" smtClean="0">
              <a:latin typeface="Browallia New" pitchFamily="34" charset="-34"/>
              <a:cs typeface="Browallia New" pitchFamily="34" charset="-34"/>
            </a:endParaRPr>
          </a:p>
          <a:p>
            <a:pPr>
              <a:buClr>
                <a:schemeClr val="tx1"/>
              </a:buClr>
              <a:buSzPct val="100000"/>
              <a:buFont typeface="Arial" pitchFamily="34" charset="0"/>
              <a:buChar char="•"/>
            </a:pPr>
            <a:r>
              <a:rPr lang="en-US" sz="3200" b="1" dirty="0" smtClean="0">
                <a:latin typeface="Browallia New" pitchFamily="34" charset="-34"/>
                <a:cs typeface="Browallia New" pitchFamily="34" charset="-34"/>
              </a:rPr>
              <a:t>Secondary research questions</a:t>
            </a:r>
            <a:endParaRPr lang="th-TH" sz="3200" dirty="0" smtClean="0">
              <a:latin typeface="Browallia New" pitchFamily="34" charset="-34"/>
              <a:cs typeface="Browallia New" pitchFamily="34" charset="-34"/>
            </a:endParaRPr>
          </a:p>
          <a:p>
            <a:pPr>
              <a:buNone/>
            </a:pPr>
            <a:r>
              <a:rPr lang="en-US" sz="3200" dirty="0" smtClean="0">
                <a:latin typeface="Browallia New" pitchFamily="34" charset="-34"/>
                <a:cs typeface="Browallia New" pitchFamily="34" charset="-34"/>
              </a:rPr>
              <a:t>	How satisfy are the patients with the pain relief effect of </a:t>
            </a:r>
            <a:r>
              <a:rPr lang="en-US" sz="3200" i="1" dirty="0" smtClean="0">
                <a:latin typeface="Browallia New" pitchFamily="34" charset="-34"/>
                <a:ea typeface="Tahoma" pitchFamily="34" charset="0"/>
                <a:cs typeface="Browallia New" pitchFamily="34" charset="-34"/>
              </a:rPr>
              <a:t>Selective Nerve Root Block </a:t>
            </a:r>
            <a:r>
              <a:rPr lang="en-US" sz="3200" dirty="0" smtClean="0">
                <a:latin typeface="Browallia New" pitchFamily="34" charset="-34"/>
                <a:ea typeface="Tahoma" pitchFamily="34" charset="0"/>
                <a:cs typeface="Browallia New" pitchFamily="34" charset="-34"/>
              </a:rPr>
              <a:t>procedure? </a:t>
            </a:r>
            <a:endParaRPr lang="th-TH" sz="3200" dirty="0" smtClean="0">
              <a:latin typeface="Browallia New" pitchFamily="34" charset="-34"/>
              <a:cs typeface="Browallia New" pitchFamily="34" charset="-34"/>
            </a:endParaRPr>
          </a:p>
          <a:p>
            <a:pPr eaLnBrk="1" hangingPunct="1">
              <a:buNone/>
            </a:pPr>
            <a:endParaRPr lang="en-US" sz="3200" b="1" dirty="0" smtClean="0">
              <a:solidFill>
                <a:srgbClr val="FFFF66"/>
              </a:solidFill>
              <a:latin typeface="Browallia New" pitchFamily="34" charset="-34"/>
              <a:cs typeface="Browallia New" pitchFamily="34" charset="-34"/>
            </a:endParaRPr>
          </a:p>
          <a:p>
            <a:pPr lvl="1" eaLnBrk="1" hangingPunct="1">
              <a:buNone/>
            </a:pPr>
            <a:endParaRPr lang="th-TH" sz="2800" dirty="0" smtClean="0">
              <a:latin typeface="Browallia New" pitchFamily="34" charset="-34"/>
              <a:cs typeface="Browallia New" pitchFamily="34" charset="-34"/>
            </a:endParaRPr>
          </a:p>
        </p:txBody>
      </p:sp>
      <p:sp>
        <p:nvSpPr>
          <p:cNvPr id="10242" name="Rectangle 6"/>
          <p:cNvSpPr>
            <a:spLocks noGrp="1" noChangeArrowheads="1"/>
          </p:cNvSpPr>
          <p:nvPr>
            <p:ph type="sldNum" sz="quarter" idx="12"/>
          </p:nvPr>
        </p:nvSpPr>
        <p:spPr>
          <a:noFill/>
        </p:spPr>
        <p:txBody>
          <a:bodyPr>
            <a:normAutofit/>
          </a:bodyPr>
          <a:lstStyle/>
          <a:p>
            <a:fld id="{3B85C700-47C0-47F4-85E3-5C96FF143175}" type="slidenum">
              <a:rPr lang="en-US" smtClean="0"/>
              <a:pPr/>
              <a:t>5</a:t>
            </a:fld>
            <a:endParaRPr lang="th-TH"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normAutofit/>
          </a:bodyPr>
          <a:lstStyle/>
          <a:p>
            <a:pPr eaLnBrk="1" hangingPunct="1"/>
            <a:r>
              <a:rPr lang="en-US" sz="4400" b="1" dirty="0" smtClean="0">
                <a:solidFill>
                  <a:srgbClr val="FFFF00"/>
                </a:solidFill>
                <a:latin typeface="Browallia New" pitchFamily="34" charset="-34"/>
                <a:cs typeface="Browallia New" pitchFamily="34" charset="-34"/>
              </a:rPr>
              <a:t>Hypothesis</a:t>
            </a:r>
            <a:endParaRPr lang="th-TH" sz="4400" b="1" dirty="0" smtClean="0">
              <a:solidFill>
                <a:srgbClr val="FFFF00"/>
              </a:solidFill>
              <a:latin typeface="Browallia New" pitchFamily="34" charset="-34"/>
              <a:cs typeface="Browallia New" pitchFamily="34" charset="-34"/>
            </a:endParaRPr>
          </a:p>
        </p:txBody>
      </p:sp>
      <p:sp>
        <p:nvSpPr>
          <p:cNvPr id="10242" name="Rectangle 6"/>
          <p:cNvSpPr>
            <a:spLocks noGrp="1" noChangeArrowheads="1"/>
          </p:cNvSpPr>
          <p:nvPr>
            <p:ph type="sldNum" sz="quarter" idx="12"/>
          </p:nvPr>
        </p:nvSpPr>
        <p:spPr>
          <a:noFill/>
        </p:spPr>
        <p:txBody>
          <a:bodyPr>
            <a:normAutofit/>
          </a:bodyPr>
          <a:lstStyle/>
          <a:p>
            <a:fld id="{3B85C700-47C0-47F4-85E3-5C96FF143175}" type="slidenum">
              <a:rPr lang="en-US" smtClean="0"/>
              <a:pPr/>
              <a:t>6</a:t>
            </a:fld>
            <a:endParaRPr lang="th-TH" dirty="0" smtClean="0"/>
          </a:p>
        </p:txBody>
      </p:sp>
      <p:sp>
        <p:nvSpPr>
          <p:cNvPr id="6" name="ตัวยึดเนื้อหา 2"/>
          <p:cNvSpPr txBox="1">
            <a:spLocks/>
          </p:cNvSpPr>
          <p:nvPr/>
        </p:nvSpPr>
        <p:spPr bwMode="auto">
          <a:xfrm>
            <a:off x="457200" y="1500174"/>
            <a:ext cx="8229600" cy="48685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342900" lvl="0" indent="-342900" eaLnBrk="0" hangingPunct="0">
              <a:spcBef>
                <a:spcPct val="20000"/>
              </a:spcBef>
              <a:buClr>
                <a:schemeClr val="tx1"/>
              </a:buClr>
              <a:buFont typeface="Arial" pitchFamily="34" charset="0"/>
              <a:buChar char="•"/>
              <a:defRPr/>
            </a:pPr>
            <a:r>
              <a:rPr lang="en-US" sz="3200" dirty="0" smtClean="0">
                <a:latin typeface="Browallia New" pitchFamily="34" charset="-34"/>
                <a:ea typeface="Tahoma" pitchFamily="34" charset="0"/>
                <a:cs typeface="Browallia New" pitchFamily="34" charset="-34"/>
              </a:rPr>
              <a:t>Chronic </a:t>
            </a:r>
            <a:r>
              <a:rPr lang="en-US" sz="3200" dirty="0" err="1" smtClean="0">
                <a:latin typeface="Browallia New" pitchFamily="34" charset="-34"/>
                <a:ea typeface="Tahoma" pitchFamily="34" charset="0"/>
                <a:cs typeface="Browallia New" pitchFamily="34" charset="-34"/>
              </a:rPr>
              <a:t>radicular</a:t>
            </a:r>
            <a:r>
              <a:rPr lang="en-US" sz="3200" dirty="0" smtClean="0">
                <a:latin typeface="Browallia New" pitchFamily="34" charset="-34"/>
                <a:ea typeface="Tahoma" pitchFamily="34" charset="0"/>
                <a:cs typeface="Browallia New" pitchFamily="34" charset="-34"/>
              </a:rPr>
              <a:t> pain can be relieved by SNRB procedure.     In overall patients, more than 50% still have pain relief effect from SNRB intervention in the third month after procedure.</a:t>
            </a:r>
            <a:endParaRPr lang="en-US" sz="3200" baseline="30000" dirty="0" smtClean="0">
              <a:latin typeface="Browallia New" pitchFamily="34" charset="-34"/>
              <a:cs typeface="Browallia New" pitchFamily="34" charset="-34"/>
            </a:endParaRPr>
          </a:p>
          <a:p>
            <a:pPr marL="342900" lvl="0" indent="-342900" eaLnBrk="0" fontAlgn="base" hangingPunct="0">
              <a:spcBef>
                <a:spcPct val="20000"/>
              </a:spcBef>
              <a:spcAft>
                <a:spcPct val="0"/>
              </a:spcAft>
              <a:buFontTx/>
              <a:buChar char="•"/>
              <a:defRPr/>
            </a:pPr>
            <a:endParaRPr lang="en-US" sz="3200" kern="0" dirty="0" smtClean="0">
              <a:latin typeface="Browallia New" pitchFamily="34" charset="-34"/>
              <a:cs typeface="Browallia New" pitchFamily="34" charset="-34"/>
            </a:endParaRPr>
          </a:p>
          <a:p>
            <a:pPr marL="342900" lvl="0" indent="-342900" eaLnBrk="0" fontAlgn="base" hangingPunct="0">
              <a:spcBef>
                <a:spcPct val="20000"/>
              </a:spcBef>
              <a:spcAft>
                <a:spcPct val="0"/>
              </a:spcAft>
              <a:buFont typeface="Arial" pitchFamily="34" charset="0"/>
              <a:buChar char="•"/>
              <a:defRPr/>
            </a:pPr>
            <a:r>
              <a:rPr lang="en-US" sz="3200" kern="0" dirty="0" smtClean="0">
                <a:latin typeface="Browallia New" pitchFamily="34" charset="-34"/>
                <a:cs typeface="Browallia New" pitchFamily="34" charset="-34"/>
              </a:rPr>
              <a:t>88% of the patients have high rating </a:t>
            </a:r>
            <a:r>
              <a:rPr lang="en-US" sz="3200" dirty="0" smtClean="0">
                <a:latin typeface="Browallia New" pitchFamily="34" charset="-34"/>
                <a:ea typeface="Tahoma" pitchFamily="34" charset="0"/>
                <a:cs typeface="Browallia New" pitchFamily="34" charset="-34"/>
              </a:rPr>
              <a:t>satisfaction with this procedure and none of them have severe side effect.</a:t>
            </a:r>
            <a:endParaRPr kumimoji="0" lang="en-US" sz="3200" b="0" i="0" u="none" strike="noStrike" kern="0" cap="none" spc="0" normalizeH="0" baseline="0" noProof="0" dirty="0" smtClean="0">
              <a:ln>
                <a:noFill/>
              </a:ln>
              <a:effectLst/>
              <a:uLnTx/>
              <a:uFillTx/>
              <a:latin typeface="Browallia New" pitchFamily="34" charset="-34"/>
              <a:cs typeface="Browallia New" pitchFamily="34" charset="-34"/>
            </a:endParaRPr>
          </a:p>
          <a:p>
            <a:pPr marL="342900" marR="0" lvl="0" indent="-342900" algn="l" defTabSz="914400" rtl="0" eaLnBrk="0" fontAlgn="base" latinLnBrk="0" hangingPunct="0">
              <a:lnSpc>
                <a:spcPct val="100000"/>
              </a:lnSpc>
              <a:spcBef>
                <a:spcPct val="20000"/>
              </a:spcBef>
              <a:spcAft>
                <a:spcPct val="0"/>
              </a:spcAft>
              <a:buClrTx/>
              <a:buSzTx/>
              <a:buFont typeface="Wingdings 2" pitchFamily="18" charset="2"/>
              <a:buNone/>
              <a:tabLst/>
              <a:defRPr/>
            </a:pPr>
            <a:endParaRPr lang="th-TH" sz="3200" kern="0" dirty="0" smtClean="0">
              <a:latin typeface="Browallia New" pitchFamily="34" charset="-34"/>
              <a:cs typeface="Browallia New" pitchFamily="34" charset="-34"/>
            </a:endParaRPr>
          </a:p>
          <a:p>
            <a:pPr marL="342900" marR="0" lvl="0" indent="-342900" algn="l" defTabSz="914400" rtl="0" eaLnBrk="0" fontAlgn="base" latinLnBrk="0" hangingPunct="0">
              <a:lnSpc>
                <a:spcPct val="100000"/>
              </a:lnSpc>
              <a:spcBef>
                <a:spcPct val="20000"/>
              </a:spcBef>
              <a:spcAft>
                <a:spcPct val="0"/>
              </a:spcAft>
              <a:buClrTx/>
              <a:buSzTx/>
              <a:buFont typeface="Wingdings 2" pitchFamily="18" charset="2"/>
              <a:buNone/>
              <a:tabLst/>
              <a:defRPr/>
            </a:pPr>
            <a:endParaRPr kumimoji="0" lang="th-TH" sz="3200" b="0" i="0" u="none" strike="noStrike" kern="0" cap="none" spc="0" normalizeH="0" baseline="0" noProof="0" dirty="0" smtClean="0">
              <a:ln>
                <a:noFill/>
              </a:ln>
              <a:effectLst/>
              <a:uLnTx/>
              <a:uFillTx/>
              <a:latin typeface="Browallia New" pitchFamily="34" charset="-34"/>
              <a:cs typeface="Browallia New" pitchFamily="34" charset="-34"/>
            </a:endParaRPr>
          </a:p>
          <a:p>
            <a:pPr marL="342900" marR="0" lvl="0" indent="-342900" algn="r" defTabSz="914400" rtl="0" eaLnBrk="0" fontAlgn="base" latinLnBrk="0" hangingPunct="0">
              <a:lnSpc>
                <a:spcPct val="100000"/>
              </a:lnSpc>
              <a:spcBef>
                <a:spcPct val="20000"/>
              </a:spcBef>
              <a:spcAft>
                <a:spcPct val="0"/>
              </a:spcAft>
              <a:buClrTx/>
              <a:buSzTx/>
              <a:buFont typeface="Wingdings 2" pitchFamily="18" charset="2"/>
              <a:buNone/>
              <a:tabLst/>
              <a:defRPr/>
            </a:pPr>
            <a:r>
              <a:rPr kumimoji="0" lang="th-TH" sz="1400" b="0" i="1" u="none" strike="noStrike" kern="0" cap="none" spc="0" normalizeH="0" baseline="0" noProof="0" dirty="0" smtClean="0">
                <a:ln>
                  <a:noFill/>
                </a:ln>
                <a:effectLst/>
                <a:uLnTx/>
                <a:uFillTx/>
                <a:latin typeface="Browallia New" pitchFamily="34" charset="-34"/>
                <a:cs typeface="Browallia New" pitchFamily="34" charset="-34"/>
              </a:rPr>
              <a:t>นุช </a:t>
            </a:r>
            <a:r>
              <a:rPr kumimoji="0" lang="th-TH" sz="1400" b="0" i="1" u="none" strike="noStrike" kern="0" cap="none" spc="0" normalizeH="0" baseline="0" noProof="0" dirty="0" err="1" smtClean="0">
                <a:ln>
                  <a:noFill/>
                </a:ln>
                <a:effectLst/>
                <a:uLnTx/>
                <a:uFillTx/>
                <a:latin typeface="Browallia New" pitchFamily="34" charset="-34"/>
                <a:cs typeface="Browallia New" pitchFamily="34" charset="-34"/>
              </a:rPr>
              <a:t>ตันติศิ</a:t>
            </a:r>
            <a:r>
              <a:rPr kumimoji="0" lang="th-TH" sz="1400" b="0" i="1" u="none" strike="noStrike" kern="0" cap="none" spc="0" normalizeH="0" baseline="0" noProof="0" dirty="0" smtClean="0">
                <a:ln>
                  <a:noFill/>
                </a:ln>
                <a:effectLst/>
                <a:uLnTx/>
                <a:uFillTx/>
                <a:latin typeface="Browallia New" pitchFamily="34" charset="-34"/>
                <a:cs typeface="Browallia New" pitchFamily="34" charset="-34"/>
              </a:rPr>
              <a:t>ริ</a:t>
            </a:r>
            <a:r>
              <a:rPr kumimoji="0" lang="th-TH" sz="1400" b="0" i="1" u="none" strike="noStrike" kern="0" cap="none" spc="0" normalizeH="0" baseline="0" noProof="0" dirty="0" err="1" smtClean="0">
                <a:ln>
                  <a:noFill/>
                </a:ln>
                <a:effectLst/>
                <a:uLnTx/>
                <a:uFillTx/>
                <a:latin typeface="Browallia New" pitchFamily="34" charset="-34"/>
                <a:cs typeface="Browallia New" pitchFamily="34" charset="-34"/>
              </a:rPr>
              <a:t>นทร์</a:t>
            </a:r>
            <a:r>
              <a:rPr kumimoji="0" lang="th-TH" sz="1400" b="0" i="1" u="none" strike="noStrike" kern="0" cap="none" spc="0" normalizeH="0" baseline="0" noProof="0" dirty="0" smtClean="0">
                <a:ln>
                  <a:noFill/>
                </a:ln>
                <a:effectLst/>
                <a:uLnTx/>
                <a:uFillTx/>
                <a:latin typeface="Browallia New" pitchFamily="34" charset="-34"/>
                <a:cs typeface="Browallia New" pitchFamily="34" charset="-34"/>
              </a:rPr>
              <a:t> </a:t>
            </a:r>
            <a:r>
              <a:rPr kumimoji="0" lang="th-TH" sz="1400" b="0" i="1" u="none" strike="noStrike" kern="0" cap="none" spc="0" normalizeH="0" baseline="0" noProof="0" dirty="0" err="1" smtClean="0">
                <a:ln>
                  <a:noFill/>
                </a:ln>
                <a:effectLst/>
                <a:uLnTx/>
                <a:uFillTx/>
                <a:latin typeface="Browallia New" pitchFamily="34" charset="-34"/>
                <a:cs typeface="Browallia New" pitchFamily="34" charset="-34"/>
              </a:rPr>
              <a:t>พ.บ.</a:t>
            </a:r>
            <a:r>
              <a:rPr kumimoji="0" lang="th-TH" sz="1400" b="0" i="1" u="none" strike="noStrike" kern="0" cap="none" spc="0" normalizeH="0" baseline="0" noProof="0" dirty="0" smtClean="0">
                <a:ln>
                  <a:noFill/>
                </a:ln>
                <a:effectLst/>
                <a:uLnTx/>
                <a:uFillTx/>
                <a:latin typeface="Browallia New" pitchFamily="34" charset="-34"/>
                <a:cs typeface="Browallia New" pitchFamily="34" charset="-34"/>
              </a:rPr>
              <a:t> และคณะ </a:t>
            </a:r>
            <a:r>
              <a:rPr kumimoji="0" lang="en-US" sz="1400" b="0" i="1" u="none" strike="noStrike" kern="0" cap="none" spc="0" normalizeH="0" baseline="0" noProof="0" dirty="0" smtClean="0">
                <a:ln>
                  <a:noFill/>
                </a:ln>
                <a:effectLst/>
                <a:uLnTx/>
                <a:uFillTx/>
                <a:latin typeface="Browallia New" pitchFamily="34" charset="-34"/>
                <a:cs typeface="Browallia New" pitchFamily="34" charset="-34"/>
              </a:rPr>
              <a:t>: </a:t>
            </a:r>
            <a:r>
              <a:rPr kumimoji="0" lang="th-TH" sz="1400" b="0" i="1" u="none" strike="noStrike" kern="0" cap="none" spc="0" normalizeH="0" baseline="0" noProof="0" dirty="0" smtClean="0">
                <a:ln>
                  <a:noFill/>
                </a:ln>
                <a:effectLst/>
                <a:uLnTx/>
                <a:uFillTx/>
                <a:latin typeface="Browallia New" pitchFamily="34" charset="-34"/>
                <a:cs typeface="Browallia New" pitchFamily="34" charset="-34"/>
              </a:rPr>
              <a:t>ประสิทธิผลของหัตถการระงับปวดในการบำบัดอาการปวดหลังเรื้อรังในโรงพยาบาลรามาธิบดี</a:t>
            </a:r>
            <a:r>
              <a:rPr kumimoji="0" lang="en-US" sz="1400" b="0" i="1" u="none" strike="noStrike" kern="0" cap="none" spc="0" normalizeH="0" baseline="0" noProof="0" dirty="0" smtClean="0">
                <a:ln>
                  <a:noFill/>
                </a:ln>
                <a:effectLst/>
                <a:uLnTx/>
                <a:uFillTx/>
                <a:latin typeface="Browallia New" pitchFamily="34" charset="-34"/>
                <a:cs typeface="Browallia New" pitchFamily="34" charset="-34"/>
              </a:rPr>
              <a:t>, </a:t>
            </a:r>
            <a:endParaRPr kumimoji="0" lang="th-TH" sz="1400" b="0" i="1" u="none" strike="noStrike" kern="0" cap="none" spc="0" normalizeH="0" baseline="0" noProof="0" dirty="0" smtClean="0">
              <a:ln>
                <a:noFill/>
              </a:ln>
              <a:effectLst/>
              <a:uLnTx/>
              <a:uFillTx/>
              <a:latin typeface="Browallia New" pitchFamily="34" charset="-34"/>
              <a:cs typeface="Browallia New" pitchFamily="34" charset="-34"/>
            </a:endParaRPr>
          </a:p>
          <a:p>
            <a:pPr marL="342900" marR="0" lvl="0" indent="-342900" algn="r" defTabSz="914400" rtl="0" eaLnBrk="0" fontAlgn="base" latinLnBrk="0" hangingPunct="0">
              <a:lnSpc>
                <a:spcPct val="100000"/>
              </a:lnSpc>
              <a:spcBef>
                <a:spcPct val="20000"/>
              </a:spcBef>
              <a:spcAft>
                <a:spcPct val="0"/>
              </a:spcAft>
              <a:buClrTx/>
              <a:buSzTx/>
              <a:buFont typeface="Wingdings 2" pitchFamily="18" charset="2"/>
              <a:buNone/>
              <a:tabLst/>
              <a:defRPr/>
            </a:pPr>
            <a:r>
              <a:rPr kumimoji="0" lang="th-TH" sz="1400" b="0" i="1" u="none" strike="noStrike" kern="0" cap="none" spc="0" normalizeH="0" baseline="0" noProof="0" dirty="0" smtClean="0">
                <a:ln>
                  <a:noFill/>
                </a:ln>
                <a:effectLst/>
                <a:uLnTx/>
                <a:uFillTx/>
                <a:latin typeface="Browallia New" pitchFamily="34" charset="-34"/>
                <a:cs typeface="Browallia New" pitchFamily="34" charset="-34"/>
              </a:rPr>
              <a:t>วิสัญญีสาร</a:t>
            </a:r>
            <a:r>
              <a:rPr kumimoji="0" lang="en-US" sz="1400" b="0" i="1" u="none" strike="noStrike" kern="0" cap="none" spc="0" normalizeH="0" baseline="0" noProof="0" dirty="0" smtClean="0">
                <a:ln>
                  <a:noFill/>
                </a:ln>
                <a:effectLst/>
                <a:uLnTx/>
                <a:uFillTx/>
                <a:latin typeface="Browallia New" pitchFamily="34" charset="-34"/>
                <a:cs typeface="Browallia New" pitchFamily="34" charset="-34"/>
              </a:rPr>
              <a:t>, </a:t>
            </a:r>
            <a:r>
              <a:rPr kumimoji="0" lang="th-TH" sz="1400" b="0" i="1" u="none" strike="noStrike" kern="0" cap="none" spc="0" normalizeH="0" baseline="0" noProof="0" dirty="0" smtClean="0">
                <a:ln>
                  <a:noFill/>
                </a:ln>
                <a:effectLst/>
                <a:uLnTx/>
                <a:uFillTx/>
                <a:latin typeface="Browallia New" pitchFamily="34" charset="-34"/>
                <a:cs typeface="Browallia New" pitchFamily="34" charset="-34"/>
              </a:rPr>
              <a:t>ปีที่ </a:t>
            </a:r>
            <a:r>
              <a:rPr kumimoji="0" lang="en-US" sz="1400" b="0" i="1" u="none" strike="noStrike" kern="0" cap="none" spc="0" normalizeH="0" baseline="0" noProof="0" dirty="0" smtClean="0">
                <a:ln>
                  <a:noFill/>
                </a:ln>
                <a:effectLst/>
                <a:uLnTx/>
                <a:uFillTx/>
                <a:latin typeface="Browallia New" pitchFamily="34" charset="-34"/>
                <a:cs typeface="Browallia New" pitchFamily="34" charset="-34"/>
              </a:rPr>
              <a:t>37</a:t>
            </a:r>
            <a:r>
              <a:rPr kumimoji="0" lang="th-TH" sz="1400" b="0" i="1" u="none" strike="noStrike" kern="0" cap="none" spc="0" normalizeH="0" baseline="0" noProof="0" dirty="0" smtClean="0">
                <a:ln>
                  <a:noFill/>
                </a:ln>
                <a:effectLst/>
                <a:uLnTx/>
                <a:uFillTx/>
                <a:latin typeface="Browallia New" pitchFamily="34" charset="-34"/>
                <a:cs typeface="Browallia New" pitchFamily="34" charset="-34"/>
              </a:rPr>
              <a:t> ฉบับที่ </a:t>
            </a:r>
            <a:r>
              <a:rPr kumimoji="0" lang="en-US" sz="1400" b="0" i="1" u="none" strike="noStrike" kern="0" cap="none" spc="0" normalizeH="0" baseline="0" noProof="0" dirty="0" smtClean="0">
                <a:ln>
                  <a:noFill/>
                </a:ln>
                <a:effectLst/>
                <a:uLnTx/>
                <a:uFillTx/>
                <a:latin typeface="Browallia New" pitchFamily="34" charset="-34"/>
                <a:cs typeface="Browallia New" pitchFamily="34" charset="-34"/>
              </a:rPr>
              <a:t>2</a:t>
            </a:r>
            <a:r>
              <a:rPr kumimoji="0" lang="th-TH" sz="1400" b="0" i="1" u="none" strike="noStrike" kern="0" cap="none" spc="0" normalizeH="0" baseline="0" noProof="0" dirty="0" smtClean="0">
                <a:ln>
                  <a:noFill/>
                </a:ln>
                <a:effectLst/>
                <a:uLnTx/>
                <a:uFillTx/>
                <a:latin typeface="Browallia New" pitchFamily="34" charset="-34"/>
                <a:cs typeface="Browallia New" pitchFamily="34" charset="-34"/>
              </a:rPr>
              <a:t> เมษายน </a:t>
            </a:r>
            <a:r>
              <a:rPr kumimoji="0" lang="en-US" sz="1400" b="0" i="1" u="none" strike="noStrike" kern="0" cap="none" spc="0" normalizeH="0" baseline="0" noProof="0" dirty="0" smtClean="0">
                <a:ln>
                  <a:noFill/>
                </a:ln>
                <a:effectLst/>
                <a:uLnTx/>
                <a:uFillTx/>
                <a:latin typeface="Browallia New" pitchFamily="34" charset="-34"/>
                <a:cs typeface="Browallia New" pitchFamily="34" charset="-34"/>
              </a:rPr>
              <a:t>– </a:t>
            </a:r>
            <a:r>
              <a:rPr kumimoji="0" lang="th-TH" sz="1400" b="0" i="1" u="none" strike="noStrike" kern="0" cap="none" spc="0" normalizeH="0" baseline="0" noProof="0" dirty="0" smtClean="0">
                <a:ln>
                  <a:noFill/>
                </a:ln>
                <a:effectLst/>
                <a:uLnTx/>
                <a:uFillTx/>
                <a:latin typeface="Browallia New" pitchFamily="34" charset="-34"/>
                <a:cs typeface="Browallia New" pitchFamily="34" charset="-34"/>
              </a:rPr>
              <a:t>มิถุนายน </a:t>
            </a:r>
            <a:r>
              <a:rPr kumimoji="0" lang="en-US" sz="1400" b="0" i="1" u="none" strike="noStrike" kern="0" cap="none" spc="0" normalizeH="0" baseline="0" noProof="0" dirty="0" smtClean="0">
                <a:ln>
                  <a:noFill/>
                </a:ln>
                <a:effectLst/>
                <a:uLnTx/>
                <a:uFillTx/>
                <a:latin typeface="Browallia New" pitchFamily="34" charset="-34"/>
                <a:cs typeface="Browallia New" pitchFamily="34" charset="-34"/>
              </a:rPr>
              <a:t>2554, </a:t>
            </a:r>
            <a:r>
              <a:rPr kumimoji="0" lang="th-TH" sz="1400" b="0" i="1" u="none" strike="noStrike" kern="0" cap="none" spc="0" normalizeH="0" baseline="0" noProof="0" dirty="0" smtClean="0">
                <a:ln>
                  <a:noFill/>
                </a:ln>
                <a:effectLst/>
                <a:uLnTx/>
                <a:uFillTx/>
                <a:latin typeface="Browallia New" pitchFamily="34" charset="-34"/>
                <a:cs typeface="Browallia New" pitchFamily="34" charset="-34"/>
              </a:rPr>
              <a:t>หน้า </a:t>
            </a:r>
            <a:r>
              <a:rPr kumimoji="0" lang="en-US" sz="1400" b="0" i="1" u="none" strike="noStrike" kern="0" cap="none" spc="0" normalizeH="0" baseline="0" noProof="0" dirty="0" smtClean="0">
                <a:ln>
                  <a:noFill/>
                </a:ln>
                <a:effectLst/>
                <a:uLnTx/>
                <a:uFillTx/>
                <a:latin typeface="Browallia New" pitchFamily="34" charset="-34"/>
                <a:cs typeface="Browallia New" pitchFamily="34" charset="-34"/>
              </a:rPr>
              <a:t>104-114</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th-TH" sz="1400" b="0" i="1" u="none" strike="noStrike" kern="0" cap="none" spc="0" normalizeH="0" baseline="0" noProof="0" dirty="0" smtClean="0">
              <a:ln>
                <a:noFill/>
              </a:ln>
              <a:effectLst/>
              <a:uLnTx/>
              <a:uFillTx/>
              <a:latin typeface="Browallia New" pitchFamily="34" charset="-34"/>
              <a:cs typeface="Browallia New" pitchFamily="34" charset="-34"/>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a:bodyPr>
          <a:lstStyle/>
          <a:p>
            <a:r>
              <a:rPr lang="en-US" sz="4400" b="1" dirty="0" smtClean="0">
                <a:solidFill>
                  <a:srgbClr val="FFFF00"/>
                </a:solidFill>
                <a:latin typeface="Browallia New" pitchFamily="34" charset="-34"/>
                <a:cs typeface="Browallia New" pitchFamily="34" charset="-34"/>
              </a:rPr>
              <a:t>Research Methodology</a:t>
            </a:r>
            <a:endParaRPr lang="th-TH" sz="4400" dirty="0" smtClean="0">
              <a:solidFill>
                <a:srgbClr val="FFFF00"/>
              </a:solidFill>
            </a:endParaRPr>
          </a:p>
        </p:txBody>
      </p:sp>
      <p:sp>
        <p:nvSpPr>
          <p:cNvPr id="25603" name="Content Placeholder 2"/>
          <p:cNvSpPr>
            <a:spLocks noGrp="1"/>
          </p:cNvSpPr>
          <p:nvPr>
            <p:ph idx="1"/>
          </p:nvPr>
        </p:nvSpPr>
        <p:spPr>
          <a:xfrm>
            <a:off x="628680" y="1600200"/>
            <a:ext cx="8229600" cy="685792"/>
          </a:xfrm>
        </p:spPr>
        <p:txBody>
          <a:bodyPr>
            <a:normAutofit/>
          </a:bodyPr>
          <a:lstStyle/>
          <a:p>
            <a:pPr>
              <a:buClr>
                <a:schemeClr val="tx1"/>
              </a:buClr>
              <a:buSzPct val="100000"/>
              <a:buFont typeface="Arial" pitchFamily="34" charset="0"/>
              <a:buChar char="•"/>
            </a:pPr>
            <a:r>
              <a:rPr lang="en-US" sz="3200" dirty="0" smtClean="0">
                <a:latin typeface="Browallia New" pitchFamily="34" charset="-34"/>
                <a:cs typeface="Browallia New" pitchFamily="34" charset="-34"/>
              </a:rPr>
              <a:t>Retrospective observational study</a:t>
            </a:r>
            <a:endParaRPr lang="th-TH" sz="4000" dirty="0" smtClean="0">
              <a:latin typeface="Browallia New" pitchFamily="34" charset="-34"/>
              <a:cs typeface="Browallia New" pitchFamily="34" charset="-34"/>
            </a:endParaRPr>
          </a:p>
        </p:txBody>
      </p:sp>
      <p:sp>
        <p:nvSpPr>
          <p:cNvPr id="25604" name="Slide Number Placeholder 3"/>
          <p:cNvSpPr>
            <a:spLocks noGrp="1"/>
          </p:cNvSpPr>
          <p:nvPr>
            <p:ph type="sldNum" sz="quarter" idx="12"/>
          </p:nvPr>
        </p:nvSpPr>
        <p:spPr>
          <a:noFill/>
        </p:spPr>
        <p:txBody>
          <a:bodyPr>
            <a:normAutofit/>
          </a:bodyPr>
          <a:lstStyle/>
          <a:p>
            <a:fld id="{10DFA160-230D-4298-8779-88FA3C72D78A}" type="slidenum">
              <a:rPr lang="en-US" smtClean="0"/>
              <a:pPr/>
              <a:t>7</a:t>
            </a:fld>
            <a:endParaRPr lang="th-TH" smtClean="0"/>
          </a:p>
        </p:txBody>
      </p:sp>
      <p:sp>
        <p:nvSpPr>
          <p:cNvPr id="19" name="Title 1"/>
          <p:cNvSpPr txBox="1">
            <a:spLocks/>
          </p:cNvSpPr>
          <p:nvPr/>
        </p:nvSpPr>
        <p:spPr bwMode="auto">
          <a:xfrm>
            <a:off x="500034" y="2428876"/>
            <a:ext cx="742955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th-TH" sz="4400" b="1" i="0" u="none" strike="noStrike" kern="0" cap="none" spc="0" normalizeH="0" baseline="0" noProof="0" dirty="0" smtClean="0">
                <a:ln>
                  <a:noFill/>
                </a:ln>
                <a:solidFill>
                  <a:srgbClr val="FFFF00"/>
                </a:solidFill>
                <a:effectLst/>
                <a:uLnTx/>
                <a:uFillTx/>
                <a:latin typeface="Browallia New" pitchFamily="34" charset="-34"/>
                <a:ea typeface="+mj-ea"/>
                <a:cs typeface="Browallia New" pitchFamily="34" charset="-34"/>
              </a:rPr>
              <a:t/>
            </a:r>
            <a:br>
              <a:rPr kumimoji="0" lang="th-TH" sz="4400" b="1" i="0" u="none" strike="noStrike" kern="0" cap="none" spc="0" normalizeH="0" baseline="0" noProof="0" dirty="0" smtClean="0">
                <a:ln>
                  <a:noFill/>
                </a:ln>
                <a:solidFill>
                  <a:srgbClr val="FFFF00"/>
                </a:solidFill>
                <a:effectLst/>
                <a:uLnTx/>
                <a:uFillTx/>
                <a:latin typeface="Browallia New" pitchFamily="34" charset="-34"/>
                <a:ea typeface="+mj-ea"/>
                <a:cs typeface="Browallia New" pitchFamily="34" charset="-34"/>
              </a:rPr>
            </a:br>
            <a:r>
              <a:rPr lang="en-US" sz="4400" b="1" kern="0" dirty="0" smtClean="0">
                <a:solidFill>
                  <a:srgbClr val="FFFF00"/>
                </a:solidFill>
                <a:latin typeface="Browallia New" pitchFamily="34" charset="-34"/>
                <a:ea typeface="+mj-ea"/>
                <a:cs typeface="Browallia New" pitchFamily="34" charset="-34"/>
              </a:rPr>
              <a:t>Data </a:t>
            </a:r>
            <a:r>
              <a:rPr lang="en-US" sz="4400" b="1" kern="0" dirty="0" err="1" smtClean="0">
                <a:solidFill>
                  <a:srgbClr val="FFFF00"/>
                </a:solidFill>
                <a:latin typeface="Browallia New" pitchFamily="34" charset="-34"/>
                <a:ea typeface="+mj-ea"/>
                <a:cs typeface="Browallia New" pitchFamily="34" charset="-34"/>
              </a:rPr>
              <a:t>Sorce</a:t>
            </a:r>
            <a:r>
              <a:rPr kumimoji="0" lang="th-TH" sz="4400" b="1" i="0" u="none" strike="noStrike" kern="0" cap="none" spc="0" normalizeH="0" baseline="0" noProof="0" dirty="0" smtClean="0">
                <a:ln>
                  <a:noFill/>
                </a:ln>
                <a:solidFill>
                  <a:srgbClr val="FFFF00"/>
                </a:solidFill>
                <a:effectLst/>
                <a:uLnTx/>
                <a:uFillTx/>
                <a:latin typeface="Browallia New" pitchFamily="34" charset="-34"/>
                <a:ea typeface="+mj-ea"/>
                <a:cs typeface="Browallia New" pitchFamily="34" charset="-34"/>
              </a:rPr>
              <a:t/>
            </a:r>
            <a:br>
              <a:rPr kumimoji="0" lang="th-TH" sz="4400" b="1" i="0" u="none" strike="noStrike" kern="0" cap="none" spc="0" normalizeH="0" baseline="0" noProof="0" dirty="0" smtClean="0">
                <a:ln>
                  <a:noFill/>
                </a:ln>
                <a:solidFill>
                  <a:srgbClr val="FFFF00"/>
                </a:solidFill>
                <a:effectLst/>
                <a:uLnTx/>
                <a:uFillTx/>
                <a:latin typeface="Browallia New" pitchFamily="34" charset="-34"/>
                <a:ea typeface="+mj-ea"/>
                <a:cs typeface="Browallia New" pitchFamily="34" charset="-34"/>
              </a:rPr>
            </a:br>
            <a:endParaRPr kumimoji="0" lang="th-TH" sz="4400" b="0" i="0" u="none" strike="noStrike" kern="0" cap="none" spc="0" normalizeH="0" baseline="0" noProof="0" dirty="0" smtClean="0">
              <a:ln>
                <a:noFill/>
              </a:ln>
              <a:solidFill>
                <a:srgbClr val="FFFF00"/>
              </a:solidFill>
              <a:effectLst/>
              <a:uLnTx/>
              <a:uFillTx/>
              <a:latin typeface="+mj-lt"/>
              <a:ea typeface="+mj-ea"/>
              <a:cs typeface="+mj-cs"/>
            </a:endParaRPr>
          </a:p>
        </p:txBody>
      </p:sp>
      <p:sp>
        <p:nvSpPr>
          <p:cNvPr id="20" name="Content Placeholder 2"/>
          <p:cNvSpPr txBox="1">
            <a:spLocks/>
          </p:cNvSpPr>
          <p:nvPr/>
        </p:nvSpPr>
        <p:spPr bwMode="auto">
          <a:xfrm>
            <a:off x="571472" y="3714752"/>
            <a:ext cx="8229600" cy="1714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buFont typeface="Arial" pitchFamily="34" charset="0"/>
              <a:buChar char="•"/>
              <a:defRPr/>
            </a:pPr>
            <a:r>
              <a:rPr lang="en-US" sz="3200" dirty="0" smtClean="0">
                <a:latin typeface="Browallia New" pitchFamily="34" charset="-34"/>
                <a:ea typeface="Tahoma" pitchFamily="34" charset="0"/>
                <a:cs typeface="Browallia New" pitchFamily="34" charset="-34"/>
              </a:rPr>
              <a:t>Pain Relief Clinic in </a:t>
            </a:r>
            <a:r>
              <a:rPr lang="en-US" sz="3200" dirty="0" err="1" smtClean="0">
                <a:latin typeface="Browallia New" pitchFamily="34" charset="-34"/>
                <a:ea typeface="Tahoma" pitchFamily="34" charset="0"/>
                <a:cs typeface="Browallia New" pitchFamily="34" charset="-34"/>
              </a:rPr>
              <a:t>Naresuan</a:t>
            </a:r>
            <a:r>
              <a:rPr lang="en-US" sz="3200" dirty="0" smtClean="0">
                <a:latin typeface="Browallia New" pitchFamily="34" charset="-34"/>
                <a:ea typeface="Tahoma" pitchFamily="34" charset="0"/>
                <a:cs typeface="Browallia New" pitchFamily="34" charset="-34"/>
              </a:rPr>
              <a:t> University Hospital </a:t>
            </a:r>
          </a:p>
          <a:p>
            <a:pPr marL="342900" lvl="0" indent="-342900" fontAlgn="base">
              <a:spcBef>
                <a:spcPct val="20000"/>
              </a:spcBef>
              <a:spcAft>
                <a:spcPct val="0"/>
              </a:spcAft>
              <a:buFont typeface="Arial" pitchFamily="34" charset="0"/>
              <a:buChar char="•"/>
              <a:defRPr/>
            </a:pPr>
            <a:r>
              <a:rPr lang="en-US" sz="3200" dirty="0" smtClean="0">
                <a:latin typeface="Browallia New" pitchFamily="34" charset="-34"/>
                <a:cs typeface="Browallia New" pitchFamily="34" charset="-34"/>
              </a:rPr>
              <a:t>Inpatient Department of </a:t>
            </a:r>
            <a:r>
              <a:rPr lang="en-US" sz="3200" dirty="0" err="1" smtClean="0">
                <a:latin typeface="Browallia New" pitchFamily="34" charset="-34"/>
                <a:ea typeface="Tahoma" pitchFamily="34" charset="0"/>
                <a:cs typeface="Browallia New" pitchFamily="34" charset="-34"/>
              </a:rPr>
              <a:t>Naresuan</a:t>
            </a:r>
            <a:r>
              <a:rPr lang="en-US" sz="3200" dirty="0" smtClean="0">
                <a:latin typeface="Browallia New" pitchFamily="34" charset="-34"/>
                <a:ea typeface="Tahoma" pitchFamily="34" charset="0"/>
                <a:cs typeface="Browallia New" pitchFamily="34" charset="-34"/>
              </a:rPr>
              <a:t> University Hospital</a:t>
            </a:r>
            <a:endParaRPr kumimoji="0" lang="th-TH" sz="3200" b="0" i="0" u="none" strike="noStrike" kern="0" cap="none" spc="0" normalizeH="0" baseline="0" noProof="0" dirty="0" smtClean="0">
              <a:ln>
                <a:noFill/>
              </a:ln>
              <a:solidFill>
                <a:schemeClr val="tx1">
                  <a:lumMod val="85000"/>
                </a:schemeClr>
              </a:solidFill>
              <a:effectLst/>
              <a:uLnTx/>
              <a:uFillTx/>
              <a:latin typeface="Browallia New" pitchFamily="34" charset="-34"/>
              <a:ea typeface="+mn-ea"/>
              <a:cs typeface="Browallia New" pitchFamily="34" charset="-34"/>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th-TH" sz="3200" b="0" i="0" u="none" strike="noStrike" kern="0" cap="none" spc="0" normalizeH="0" baseline="0" noProof="0" dirty="0" smtClean="0">
              <a:ln>
                <a:noFill/>
              </a:ln>
              <a:solidFill>
                <a:schemeClr val="tx1">
                  <a:lumMod val="8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173038"/>
            <a:ext cx="8229600" cy="1143000"/>
          </a:xfrm>
        </p:spPr>
        <p:txBody>
          <a:bodyPr>
            <a:normAutofit/>
          </a:bodyPr>
          <a:lstStyle/>
          <a:p>
            <a:r>
              <a:rPr lang="en-US" sz="4400" b="1" dirty="0" smtClean="0">
                <a:solidFill>
                  <a:srgbClr val="FFFF00"/>
                </a:solidFill>
                <a:latin typeface="Browallia New" pitchFamily="34" charset="-34"/>
                <a:cs typeface="Browallia New" pitchFamily="34" charset="-34"/>
              </a:rPr>
              <a:t>Populations And Sample</a:t>
            </a:r>
            <a:endParaRPr lang="th-TH" sz="4400" dirty="0" smtClean="0">
              <a:solidFill>
                <a:srgbClr val="FFFF00"/>
              </a:solidFill>
            </a:endParaRPr>
          </a:p>
        </p:txBody>
      </p:sp>
      <p:sp>
        <p:nvSpPr>
          <p:cNvPr id="27651" name="Content Placeholder 2"/>
          <p:cNvSpPr>
            <a:spLocks noGrp="1"/>
          </p:cNvSpPr>
          <p:nvPr>
            <p:ph idx="1"/>
          </p:nvPr>
        </p:nvSpPr>
        <p:spPr>
          <a:xfrm>
            <a:off x="457200" y="1268413"/>
            <a:ext cx="8229600" cy="4857750"/>
          </a:xfrm>
        </p:spPr>
        <p:txBody>
          <a:bodyPr>
            <a:normAutofit/>
          </a:bodyPr>
          <a:lstStyle/>
          <a:p>
            <a:pPr>
              <a:buClr>
                <a:schemeClr val="tx1"/>
              </a:buClr>
              <a:buSzPct val="100000"/>
              <a:buFont typeface="Arial" pitchFamily="34" charset="0"/>
              <a:buChar char="•"/>
            </a:pPr>
            <a:r>
              <a:rPr lang="en-US" dirty="0" smtClean="0">
                <a:latin typeface="Browallia New" pitchFamily="34" charset="-34"/>
                <a:cs typeface="Browallia New" pitchFamily="34" charset="-34"/>
              </a:rPr>
              <a:t>26 patients with chronic </a:t>
            </a:r>
            <a:r>
              <a:rPr lang="en-US" dirty="0" err="1" smtClean="0">
                <a:latin typeface="Browallia New" pitchFamily="34" charset="-34"/>
                <a:cs typeface="Browallia New" pitchFamily="34" charset="-34"/>
              </a:rPr>
              <a:t>radicular</a:t>
            </a:r>
            <a:r>
              <a:rPr lang="en-US" dirty="0" smtClean="0">
                <a:latin typeface="Browallia New" pitchFamily="34" charset="-34"/>
                <a:cs typeface="Browallia New" pitchFamily="34" charset="-34"/>
              </a:rPr>
              <a:t> pain at Pain Relief Clinic in </a:t>
            </a:r>
            <a:r>
              <a:rPr lang="en-US" dirty="0" err="1" smtClean="0">
                <a:latin typeface="Browallia New" pitchFamily="34" charset="-34"/>
                <a:cs typeface="Browallia New" pitchFamily="34" charset="-34"/>
              </a:rPr>
              <a:t>Naresuan</a:t>
            </a:r>
            <a:r>
              <a:rPr lang="en-US" dirty="0" smtClean="0">
                <a:latin typeface="Browallia New" pitchFamily="34" charset="-34"/>
                <a:cs typeface="Browallia New" pitchFamily="34" charset="-34"/>
              </a:rPr>
              <a:t> University Hospital. </a:t>
            </a:r>
          </a:p>
          <a:p>
            <a:pPr>
              <a:buClr>
                <a:schemeClr val="tx1"/>
              </a:buClr>
              <a:buSzPct val="100000"/>
              <a:buFont typeface="Arial" pitchFamily="34" charset="0"/>
              <a:buChar char="•"/>
            </a:pPr>
            <a:r>
              <a:rPr lang="en-US" dirty="0" smtClean="0">
                <a:latin typeface="Browallia New" pitchFamily="34" charset="-34"/>
                <a:cs typeface="Browallia New" pitchFamily="34" charset="-34"/>
              </a:rPr>
              <a:t>Data were collected from January 2010 to October 2012.</a:t>
            </a:r>
            <a:endParaRPr lang="th-TH" dirty="0" smtClean="0">
              <a:solidFill>
                <a:schemeClr val="tx1">
                  <a:lumMod val="85000"/>
                </a:schemeClr>
              </a:solidFill>
              <a:latin typeface="Browallia New" pitchFamily="34" charset="-34"/>
              <a:cs typeface="Browallia New" pitchFamily="34" charset="-34"/>
            </a:endParaRPr>
          </a:p>
        </p:txBody>
      </p:sp>
      <p:sp>
        <p:nvSpPr>
          <p:cNvPr id="27652" name="Slide Number Placeholder 3"/>
          <p:cNvSpPr>
            <a:spLocks noGrp="1"/>
          </p:cNvSpPr>
          <p:nvPr>
            <p:ph type="sldNum" sz="quarter" idx="12"/>
          </p:nvPr>
        </p:nvSpPr>
        <p:spPr>
          <a:xfrm>
            <a:off x="7858148" y="6356350"/>
            <a:ext cx="828652" cy="365125"/>
          </a:xfrm>
          <a:noFill/>
        </p:spPr>
        <p:txBody>
          <a:bodyPr/>
          <a:lstStyle/>
          <a:p>
            <a:fld id="{CE7433C3-0D2F-4BBC-A9CF-2EE783260DBB}" type="slidenum">
              <a:rPr lang="en-US" smtClean="0"/>
              <a:pPr/>
              <a:t>8</a:t>
            </a:fld>
            <a:endParaRPr lang="th-TH" smtClean="0"/>
          </a:p>
        </p:txBody>
      </p:sp>
      <p:graphicFrame>
        <p:nvGraphicFramePr>
          <p:cNvPr id="6" name="ตาราง 5"/>
          <p:cNvGraphicFramePr>
            <a:graphicFrameLocks noGrp="1"/>
          </p:cNvGraphicFramePr>
          <p:nvPr/>
        </p:nvGraphicFramePr>
        <p:xfrm>
          <a:off x="32" y="2736076"/>
          <a:ext cx="9144000" cy="4121948"/>
        </p:xfrm>
        <a:graphic>
          <a:graphicData uri="http://schemas.openxmlformats.org/drawingml/2006/table">
            <a:tbl>
              <a:tblPr firstRow="1" bandRow="1">
                <a:tableStyleId>{5C22544A-7EE6-4342-B048-85BDC9FD1C3A}</a:tableStyleId>
              </a:tblPr>
              <a:tblGrid>
                <a:gridCol w="4500562"/>
                <a:gridCol w="4643438"/>
              </a:tblGrid>
              <a:tr h="40719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latin typeface="Browallia New" pitchFamily="34" charset="-34"/>
                          <a:cs typeface="Browallia New" pitchFamily="34" charset="-34"/>
                        </a:rPr>
                        <a:t>Inclusion criteria</a:t>
                      </a:r>
                      <a:endParaRPr lang="en-US" sz="2400" dirty="0" smtClean="0">
                        <a:latin typeface="Browallia New" pitchFamily="34" charset="-34"/>
                        <a:cs typeface="Browallia New" pitchFamily="34" charset="-34"/>
                      </a:endParaRPr>
                    </a:p>
                  </a:txBody>
                  <a:tcPr/>
                </a:tc>
                <a:tc>
                  <a:txBody>
                    <a:bodyPr/>
                    <a:lstStyle/>
                    <a:p>
                      <a:pPr algn="ctr"/>
                      <a:r>
                        <a:rPr lang="en-US" sz="2400" b="1" dirty="0" smtClean="0">
                          <a:latin typeface="Browallia New" pitchFamily="34" charset="-34"/>
                          <a:cs typeface="Browallia New" pitchFamily="34" charset="-34"/>
                        </a:rPr>
                        <a:t>Exclusion criteria </a:t>
                      </a:r>
                      <a:endParaRPr lang="th-TH" sz="2400" dirty="0">
                        <a:latin typeface="Browallia New" pitchFamily="34" charset="-34"/>
                        <a:cs typeface="Browallia New" pitchFamily="34" charset="-34"/>
                      </a:endParaRPr>
                    </a:p>
                  </a:txBody>
                  <a:tcPr/>
                </a:tc>
              </a:tr>
              <a:tr h="3664748">
                <a:tc>
                  <a:txBody>
                    <a:bodyPr/>
                    <a:lstStyle/>
                    <a:p>
                      <a:pPr lvl="0">
                        <a:buFont typeface="Arial" pitchFamily="34" charset="0"/>
                        <a:buChar char="•"/>
                      </a:pPr>
                      <a:r>
                        <a:rPr lang="en-US" sz="2000" dirty="0" smtClean="0">
                          <a:latin typeface="Browallia New" pitchFamily="34" charset="-34"/>
                          <a:cs typeface="Browallia New" pitchFamily="34" charset="-34"/>
                        </a:rPr>
                        <a:t>chronic </a:t>
                      </a:r>
                      <a:r>
                        <a:rPr lang="en-US" sz="2000" dirty="0" err="1" smtClean="0">
                          <a:latin typeface="Browallia New" pitchFamily="34" charset="-34"/>
                          <a:cs typeface="Browallia New" pitchFamily="34" charset="-34"/>
                        </a:rPr>
                        <a:t>radicular</a:t>
                      </a:r>
                      <a:r>
                        <a:rPr lang="en-US" sz="2000" dirty="0" smtClean="0">
                          <a:latin typeface="Browallia New" pitchFamily="34" charset="-34"/>
                          <a:cs typeface="Browallia New" pitchFamily="34" charset="-34"/>
                        </a:rPr>
                        <a:t> pain diagnosed by physician</a:t>
                      </a:r>
                    </a:p>
                    <a:p>
                      <a:pPr lvl="0">
                        <a:buFont typeface="Arial" pitchFamily="34" charset="0"/>
                        <a:buChar char="•"/>
                      </a:pPr>
                      <a:r>
                        <a:rPr lang="en-US" sz="2000" dirty="0" smtClean="0">
                          <a:latin typeface="Browallia New" pitchFamily="34" charset="-34"/>
                          <a:cs typeface="Browallia New" pitchFamily="34" charset="-34"/>
                        </a:rPr>
                        <a:t>Failure</a:t>
                      </a:r>
                      <a:r>
                        <a:rPr lang="en-US" sz="2000" baseline="0" dirty="0" smtClean="0">
                          <a:latin typeface="Browallia New" pitchFamily="34" charset="-34"/>
                          <a:cs typeface="Browallia New" pitchFamily="34" charset="-34"/>
                        </a:rPr>
                        <a:t> medical treatment</a:t>
                      </a:r>
                      <a:endParaRPr lang="en-US" sz="2000" dirty="0" smtClean="0">
                        <a:latin typeface="Browallia New" pitchFamily="34" charset="-34"/>
                        <a:cs typeface="Browallia New" pitchFamily="34" charset="-34"/>
                      </a:endParaRPr>
                    </a:p>
                    <a:p>
                      <a:pPr lvl="0">
                        <a:buFont typeface="Arial" pitchFamily="34" charset="0"/>
                        <a:buChar char="•"/>
                      </a:pPr>
                      <a:r>
                        <a:rPr lang="en-US" sz="2000" dirty="0" smtClean="0">
                          <a:latin typeface="Browallia New" pitchFamily="34" charset="-34"/>
                          <a:cs typeface="Browallia New" pitchFamily="34" charset="-34"/>
                        </a:rPr>
                        <a:t>Contraindication for </a:t>
                      </a:r>
                      <a:r>
                        <a:rPr lang="en-US" sz="2000" dirty="0" err="1" smtClean="0">
                          <a:latin typeface="Browallia New" pitchFamily="34" charset="-34"/>
                          <a:cs typeface="Browallia New" pitchFamily="34" charset="-34"/>
                        </a:rPr>
                        <a:t>Rhehabilitation</a:t>
                      </a:r>
                      <a:endParaRPr lang="en-US" sz="2000" dirty="0" smtClean="0">
                        <a:latin typeface="Browallia New" pitchFamily="34" charset="-34"/>
                        <a:cs typeface="Browallia New" pitchFamily="34" charset="-34"/>
                      </a:endParaRPr>
                    </a:p>
                    <a:p>
                      <a:pPr>
                        <a:buFont typeface="Arial" pitchFamily="34" charset="0"/>
                        <a:buChar char="•"/>
                      </a:pPr>
                      <a:endParaRPr lang="th-TH" sz="2000" dirty="0">
                        <a:latin typeface="Browallia New" pitchFamily="34" charset="-34"/>
                        <a:cs typeface="Browallia New" pitchFamily="34" charset="-34"/>
                      </a:endParaRPr>
                    </a:p>
                  </a:txBody>
                  <a:tcPr/>
                </a:tc>
                <a:tc>
                  <a:txBody>
                    <a:bodyPr/>
                    <a:lstStyle/>
                    <a:p>
                      <a:pPr lvl="0">
                        <a:buFont typeface="Arial" pitchFamily="34" charset="0"/>
                        <a:buChar char="•"/>
                      </a:pPr>
                      <a:r>
                        <a:rPr lang="en-US" sz="2000" dirty="0" smtClean="0">
                          <a:latin typeface="Browallia New" pitchFamily="34" charset="-34"/>
                          <a:cs typeface="Browallia New" pitchFamily="34" charset="-34"/>
                        </a:rPr>
                        <a:t>Indication</a:t>
                      </a:r>
                      <a:r>
                        <a:rPr lang="en-US" sz="2000" baseline="0" dirty="0" smtClean="0">
                          <a:latin typeface="Browallia New" pitchFamily="34" charset="-34"/>
                          <a:cs typeface="Browallia New" pitchFamily="34" charset="-34"/>
                        </a:rPr>
                        <a:t> for Surgery</a:t>
                      </a:r>
                      <a:endParaRPr lang="en-US" sz="2000" dirty="0" smtClean="0">
                        <a:latin typeface="Browallia New" pitchFamily="34" charset="-34"/>
                        <a:cs typeface="Browallia New" pitchFamily="34" charset="-34"/>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kern="1200" baseline="0" dirty="0" smtClean="0">
                          <a:solidFill>
                            <a:schemeClr val="dk1"/>
                          </a:solidFill>
                          <a:latin typeface="Browallia New" pitchFamily="34" charset="-34"/>
                          <a:ea typeface="+mn-ea"/>
                          <a:cs typeface="Browallia New" pitchFamily="34" charset="-34"/>
                        </a:rPr>
                        <a:t>Acute motor weakness from a known disc protrusion. </a:t>
                      </a:r>
                      <a:endParaRPr lang="en-US" sz="2000" dirty="0" smtClean="0">
                        <a:latin typeface="Browallia New" pitchFamily="34" charset="-34"/>
                        <a:cs typeface="Browallia New" pitchFamily="34" charset="-34"/>
                      </a:endParaRPr>
                    </a:p>
                    <a:p>
                      <a:pPr lvl="0">
                        <a:buFont typeface="Arial" pitchFamily="34" charset="0"/>
                        <a:buChar char="•"/>
                      </a:pPr>
                      <a:r>
                        <a:rPr lang="en-US" sz="2000" dirty="0" smtClean="0">
                          <a:latin typeface="Browallia New" pitchFamily="34" charset="-34"/>
                          <a:cs typeface="Browallia New" pitchFamily="34" charset="-34"/>
                        </a:rPr>
                        <a:t>Severe bleeding disorder and</a:t>
                      </a:r>
                      <a:r>
                        <a:rPr lang="th-TH" sz="2000" dirty="0" smtClean="0">
                          <a:latin typeface="Browallia New" pitchFamily="34" charset="-34"/>
                          <a:cs typeface="Browallia New" pitchFamily="34" charset="-34"/>
                        </a:rPr>
                        <a:t> </a:t>
                      </a:r>
                      <a:r>
                        <a:rPr lang="en-US" sz="2000" dirty="0" smtClean="0">
                          <a:latin typeface="Browallia New" pitchFamily="34" charset="-34"/>
                          <a:cs typeface="Browallia New" pitchFamily="34" charset="-34"/>
                        </a:rPr>
                        <a:t>excessive anticoagulation </a:t>
                      </a:r>
                    </a:p>
                    <a:p>
                      <a:pPr lvl="0">
                        <a:buFont typeface="Arial" pitchFamily="34" charset="0"/>
                        <a:buChar char="•"/>
                      </a:pPr>
                      <a:r>
                        <a:rPr lang="en-US" sz="2000" dirty="0" smtClean="0">
                          <a:latin typeface="Browallia New" pitchFamily="34" charset="-34"/>
                          <a:cs typeface="Browallia New" pitchFamily="34" charset="-34"/>
                        </a:rPr>
                        <a:t>Symptoms</a:t>
                      </a:r>
                      <a:r>
                        <a:rPr lang="en-US" sz="2000" baseline="0" dirty="0" smtClean="0">
                          <a:latin typeface="Browallia New" pitchFamily="34" charset="-34"/>
                          <a:cs typeface="Browallia New" pitchFamily="34" charset="-34"/>
                        </a:rPr>
                        <a:t> of</a:t>
                      </a:r>
                      <a:r>
                        <a:rPr lang="th-TH" sz="2000" dirty="0" smtClean="0">
                          <a:latin typeface="Browallia New" pitchFamily="34" charset="-34"/>
                          <a:cs typeface="Browallia New" pitchFamily="34" charset="-34"/>
                        </a:rPr>
                        <a:t> </a:t>
                      </a:r>
                      <a:r>
                        <a:rPr lang="en-US" sz="2000" dirty="0" smtClean="0">
                          <a:latin typeface="Browallia New" pitchFamily="34" charset="-34"/>
                          <a:cs typeface="Browallia New" pitchFamily="34" charset="-34"/>
                        </a:rPr>
                        <a:t>cord compression or </a:t>
                      </a:r>
                      <a:r>
                        <a:rPr lang="en-US" sz="2000" dirty="0" err="1" smtClean="0">
                          <a:latin typeface="Browallia New" pitchFamily="34" charset="-34"/>
                          <a:cs typeface="Browallia New" pitchFamily="34" charset="-34"/>
                        </a:rPr>
                        <a:t>Cauda</a:t>
                      </a:r>
                      <a:r>
                        <a:rPr lang="en-US" sz="2000" dirty="0" smtClean="0">
                          <a:latin typeface="Browallia New" pitchFamily="34" charset="-34"/>
                          <a:cs typeface="Browallia New" pitchFamily="34" charset="-34"/>
                        </a:rPr>
                        <a:t> </a:t>
                      </a:r>
                      <a:r>
                        <a:rPr lang="en-US" sz="2000" dirty="0" err="1" smtClean="0">
                          <a:latin typeface="Browallia New" pitchFamily="34" charset="-34"/>
                          <a:cs typeface="Browallia New" pitchFamily="34" charset="-34"/>
                        </a:rPr>
                        <a:t>equina</a:t>
                      </a:r>
                      <a:r>
                        <a:rPr lang="en-US" sz="2000" dirty="0" smtClean="0">
                          <a:latin typeface="Browallia New" pitchFamily="34" charset="-34"/>
                          <a:cs typeface="Browallia New" pitchFamily="34" charset="-34"/>
                        </a:rPr>
                        <a:t> syndrome</a:t>
                      </a:r>
                      <a:r>
                        <a:rPr lang="en-US" sz="2800" kern="1200" baseline="0" dirty="0" smtClean="0">
                          <a:solidFill>
                            <a:schemeClr val="dk1"/>
                          </a:solidFill>
                          <a:latin typeface="+mn-lt"/>
                          <a:ea typeface="+mn-ea"/>
                          <a:cs typeface="+mn-cs"/>
                        </a:rPr>
                        <a:t>	</a:t>
                      </a:r>
                      <a:endParaRPr lang="en-US" sz="2000" dirty="0" smtClean="0">
                        <a:latin typeface="Browallia New" pitchFamily="34" charset="-34"/>
                        <a:cs typeface="Browallia New" pitchFamily="34" charset="-34"/>
                      </a:endParaRPr>
                    </a:p>
                    <a:p>
                      <a:pPr lvl="0">
                        <a:buFont typeface="Arial" pitchFamily="34" charset="0"/>
                        <a:buChar char="•"/>
                      </a:pPr>
                      <a:r>
                        <a:rPr lang="en-US" sz="2000" dirty="0" smtClean="0">
                          <a:latin typeface="Browallia New" pitchFamily="34" charset="-34"/>
                          <a:cs typeface="Browallia New" pitchFamily="34" charset="-34"/>
                        </a:rPr>
                        <a:t>Known disc</a:t>
                      </a:r>
                      <a:r>
                        <a:rPr lang="th-TH" sz="2000" dirty="0" smtClean="0">
                          <a:latin typeface="Browallia New" pitchFamily="34" charset="-34"/>
                          <a:cs typeface="Browallia New" pitchFamily="34" charset="-34"/>
                        </a:rPr>
                        <a:t> </a:t>
                      </a:r>
                      <a:r>
                        <a:rPr lang="en-US" sz="2000" dirty="0" smtClean="0">
                          <a:latin typeface="Browallia New" pitchFamily="34" charset="-34"/>
                          <a:cs typeface="Browallia New" pitchFamily="34" charset="-34"/>
                        </a:rPr>
                        <a:t>or</a:t>
                      </a:r>
                      <a:r>
                        <a:rPr lang="en-US" sz="2000" baseline="0" dirty="0" smtClean="0">
                          <a:latin typeface="Browallia New" pitchFamily="34" charset="-34"/>
                          <a:cs typeface="Browallia New" pitchFamily="34" charset="-34"/>
                        </a:rPr>
                        <a:t> </a:t>
                      </a:r>
                      <a:r>
                        <a:rPr lang="en-US" sz="2000" dirty="0" smtClean="0">
                          <a:latin typeface="Browallia New" pitchFamily="34" charset="-34"/>
                          <a:cs typeface="Browallia New" pitchFamily="34" charset="-34"/>
                        </a:rPr>
                        <a:t>epidural infection</a:t>
                      </a:r>
                    </a:p>
                    <a:p>
                      <a:pPr lvl="0">
                        <a:buFont typeface="Arial" pitchFamily="34" charset="0"/>
                        <a:buChar char="•"/>
                      </a:pPr>
                      <a:r>
                        <a:rPr lang="en-US" sz="2000" dirty="0" smtClean="0">
                          <a:latin typeface="Browallia New" pitchFamily="34" charset="-34"/>
                          <a:cs typeface="Browallia New" pitchFamily="34" charset="-34"/>
                        </a:rPr>
                        <a:t>Diabetes</a:t>
                      </a:r>
                    </a:p>
                    <a:p>
                      <a:pPr lvl="0">
                        <a:buFont typeface="Arial" pitchFamily="34" charset="0"/>
                        <a:buChar char="•"/>
                      </a:pPr>
                      <a:r>
                        <a:rPr lang="en-US" sz="2000" dirty="0" smtClean="0">
                          <a:latin typeface="Browallia New" pitchFamily="34" charset="-34"/>
                          <a:cs typeface="Browallia New" pitchFamily="34" charset="-34"/>
                        </a:rPr>
                        <a:t>Local skin infection</a:t>
                      </a:r>
                    </a:p>
                    <a:p>
                      <a:pPr>
                        <a:buFont typeface="Arial" pitchFamily="34" charset="0"/>
                        <a:buChar char="•"/>
                      </a:pPr>
                      <a:r>
                        <a:rPr lang="en-US" sz="2000" kern="1200" baseline="0" dirty="0" err="1" smtClean="0">
                          <a:solidFill>
                            <a:schemeClr val="dk1"/>
                          </a:solidFill>
                          <a:latin typeface="Browallia New" pitchFamily="34" charset="-34"/>
                          <a:ea typeface="+mn-ea"/>
                          <a:cs typeface="Browallia New" pitchFamily="34" charset="-34"/>
                        </a:rPr>
                        <a:t>Uncompliant</a:t>
                      </a:r>
                      <a:r>
                        <a:rPr lang="en-US" sz="2000" kern="1200" baseline="0" dirty="0" smtClean="0">
                          <a:solidFill>
                            <a:schemeClr val="dk1"/>
                          </a:solidFill>
                          <a:latin typeface="Browallia New" pitchFamily="34" charset="-34"/>
                          <a:ea typeface="+mn-ea"/>
                          <a:cs typeface="Browallia New" pitchFamily="34" charset="-34"/>
                        </a:rPr>
                        <a:t> patient </a:t>
                      </a:r>
                      <a:r>
                        <a:rPr lang="en-US" sz="2800" kern="1200" baseline="0" dirty="0" smtClean="0">
                          <a:solidFill>
                            <a:schemeClr val="dk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kern="1200" baseline="0" dirty="0" smtClean="0">
                          <a:solidFill>
                            <a:schemeClr val="dk1"/>
                          </a:solidFill>
                          <a:latin typeface="Browallia New" pitchFamily="34" charset="-34"/>
                          <a:ea typeface="+mn-ea"/>
                          <a:cs typeface="Browallia New" pitchFamily="34" charset="-34"/>
                        </a:rPr>
                        <a:t>Unwell patient 	</a:t>
                      </a:r>
                    </a:p>
                  </a:txBody>
                  <a:tcPr/>
                </a:tc>
              </a:tr>
            </a:tbl>
          </a:graphicData>
        </a:graphic>
      </p:graphicFrame>
      <p:sp>
        <p:nvSpPr>
          <p:cNvPr id="7" name="สี่เหลี่ยมผืนผ้า 6"/>
          <p:cNvSpPr/>
          <p:nvPr/>
        </p:nvSpPr>
        <p:spPr>
          <a:xfrm>
            <a:off x="-71470" y="6572272"/>
            <a:ext cx="9144000" cy="276999"/>
          </a:xfrm>
          <a:prstGeom prst="rect">
            <a:avLst/>
          </a:prstGeom>
        </p:spPr>
        <p:txBody>
          <a:bodyPr wrap="square">
            <a:spAutoFit/>
          </a:bodyPr>
          <a:lstStyle/>
          <a:p>
            <a:pPr algn="r">
              <a:buNone/>
            </a:pPr>
            <a:r>
              <a:rPr lang="en-US" sz="1200" i="1" dirty="0" smtClean="0">
                <a:solidFill>
                  <a:schemeClr val="bg1"/>
                </a:solidFill>
                <a:latin typeface="Browallia New" pitchFamily="34" charset="-34"/>
                <a:cs typeface="Browallia New" pitchFamily="34" charset="-34"/>
              </a:rPr>
              <a:t>Prof </a:t>
            </a:r>
            <a:r>
              <a:rPr lang="en-US" sz="1200" i="1" dirty="0" err="1" smtClean="0">
                <a:solidFill>
                  <a:schemeClr val="bg1"/>
                </a:solidFill>
                <a:latin typeface="Browallia New" pitchFamily="34" charset="-34"/>
                <a:cs typeface="Browallia New" pitchFamily="34" charset="-34"/>
              </a:rPr>
              <a:t>Makhan</a:t>
            </a:r>
            <a:r>
              <a:rPr lang="en-US" sz="1200" i="1" dirty="0" smtClean="0">
                <a:solidFill>
                  <a:schemeClr val="bg1"/>
                </a:solidFill>
                <a:latin typeface="Browallia New" pitchFamily="34" charset="-34"/>
                <a:cs typeface="Browallia New" pitchFamily="34" charset="-34"/>
              </a:rPr>
              <a:t> </a:t>
            </a:r>
            <a:r>
              <a:rPr lang="en-US" sz="1200" i="1" dirty="0" err="1" smtClean="0">
                <a:solidFill>
                  <a:schemeClr val="bg1"/>
                </a:solidFill>
                <a:latin typeface="Browallia New" pitchFamily="34" charset="-34"/>
                <a:cs typeface="Browallia New" pitchFamily="34" charset="-34"/>
              </a:rPr>
              <a:t>Khangure</a:t>
            </a:r>
            <a:r>
              <a:rPr lang="en-US" sz="1200" i="1" dirty="0" smtClean="0">
                <a:solidFill>
                  <a:schemeClr val="bg1"/>
                </a:solidFill>
                <a:latin typeface="Browallia New" pitchFamily="34" charset="-34"/>
                <a:cs typeface="Browallia New" pitchFamily="34" charset="-34"/>
              </a:rPr>
              <a:t> MBBS, FRANZCR, Dr Jason </a:t>
            </a:r>
            <a:r>
              <a:rPr lang="en-US" sz="1200" i="1" dirty="0" err="1" smtClean="0">
                <a:solidFill>
                  <a:schemeClr val="bg1"/>
                </a:solidFill>
                <a:latin typeface="Browallia New" pitchFamily="34" charset="-34"/>
                <a:cs typeface="Browallia New" pitchFamily="34" charset="-34"/>
              </a:rPr>
              <a:t>Wenderoth</a:t>
            </a:r>
            <a:r>
              <a:rPr lang="en-US" sz="1200" i="1" dirty="0" smtClean="0">
                <a:solidFill>
                  <a:schemeClr val="bg1"/>
                </a:solidFill>
                <a:latin typeface="Browallia New" pitchFamily="34" charset="-34"/>
                <a:cs typeface="Browallia New" pitchFamily="34" charset="-34"/>
              </a:rPr>
              <a:t>, Ms Ann </a:t>
            </a:r>
            <a:r>
              <a:rPr lang="en-US" sz="1200" i="1" dirty="0" err="1" smtClean="0">
                <a:solidFill>
                  <a:schemeClr val="bg1"/>
                </a:solidFill>
                <a:latin typeface="Browallia New" pitchFamily="34" charset="-34"/>
                <a:cs typeface="Browallia New" pitchFamily="34" charset="-34"/>
              </a:rPr>
              <a:t>Revell</a:t>
            </a:r>
            <a:r>
              <a:rPr lang="en-US" sz="1200" i="1" dirty="0" smtClean="0">
                <a:solidFill>
                  <a:schemeClr val="bg1"/>
                </a:solidFill>
                <a:latin typeface="Browallia New" pitchFamily="34" charset="-34"/>
                <a:cs typeface="Browallia New" pitchFamily="34" charset="-34"/>
              </a:rPr>
              <a:t>, Prof Grant Russell, A/Prof Stacy </a:t>
            </a:r>
            <a:r>
              <a:rPr lang="en-US" sz="1200" i="1" dirty="0" err="1" smtClean="0">
                <a:solidFill>
                  <a:schemeClr val="bg1"/>
                </a:solidFill>
                <a:latin typeface="Browallia New" pitchFamily="34" charset="-34"/>
                <a:cs typeface="Browallia New" pitchFamily="34" charset="-34"/>
              </a:rPr>
              <a:t>Goergen</a:t>
            </a:r>
            <a:r>
              <a:rPr lang="en-US" sz="1200" i="1" dirty="0" smtClean="0">
                <a:solidFill>
                  <a:schemeClr val="bg1"/>
                </a:solidFill>
                <a:latin typeface="Browallia New" pitchFamily="34" charset="-34"/>
                <a:cs typeface="Browallia New" pitchFamily="34" charset="-34"/>
              </a:rPr>
              <a:t> : Image guided lumbar nerve root sleeve injection,  January 2012</a:t>
            </a:r>
            <a:r>
              <a:rPr lang="th-TH" sz="1200" i="1" dirty="0" smtClean="0">
                <a:solidFill>
                  <a:schemeClr val="bg1"/>
                </a:solidFill>
                <a:latin typeface="Browallia New" pitchFamily="34" charset="-34"/>
                <a:cs typeface="Browallia New" pitchFamily="34" charset="-34"/>
              </a:rPr>
              <a:t> </a:t>
            </a:r>
            <a:endParaRPr lang="en-US" sz="1200" i="1" dirty="0" smtClean="0">
              <a:solidFill>
                <a:schemeClr val="bg1"/>
              </a:solidFill>
              <a:latin typeface="Browallia New" pitchFamily="34" charset="-34"/>
              <a:cs typeface="Browallia New" pitchFamily="34" charset="-34"/>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normAutofit/>
          </a:bodyPr>
          <a:lstStyle/>
          <a:p>
            <a:pPr eaLnBrk="1" hangingPunct="1"/>
            <a:r>
              <a:rPr lang="en-US" sz="4400" b="1" dirty="0" smtClean="0">
                <a:solidFill>
                  <a:srgbClr val="FFFF00"/>
                </a:solidFill>
                <a:latin typeface="Browallia New" pitchFamily="34" charset="-34"/>
                <a:cs typeface="Browallia New" pitchFamily="34" charset="-34"/>
              </a:rPr>
              <a:t>Data Analysis</a:t>
            </a:r>
            <a:endParaRPr lang="th-TH" sz="4400" b="1" dirty="0" smtClean="0">
              <a:solidFill>
                <a:srgbClr val="FFFF00"/>
              </a:solidFill>
              <a:latin typeface="Browallia New" pitchFamily="34" charset="-34"/>
              <a:cs typeface="Browallia New" pitchFamily="34" charset="-34"/>
            </a:endParaRPr>
          </a:p>
        </p:txBody>
      </p:sp>
      <p:sp>
        <p:nvSpPr>
          <p:cNvPr id="32773" name="Rectangle 3"/>
          <p:cNvSpPr>
            <a:spLocks noGrp="1" noChangeArrowheads="1"/>
          </p:cNvSpPr>
          <p:nvPr>
            <p:ph idx="1"/>
          </p:nvPr>
        </p:nvSpPr>
        <p:spPr>
          <a:xfrm>
            <a:off x="1142976" y="5286388"/>
            <a:ext cx="6572296" cy="857256"/>
          </a:xfrm>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pPr lvl="0">
              <a:buClr>
                <a:schemeClr val="tx1"/>
              </a:buClr>
              <a:buSzPct val="100000"/>
              <a:buFont typeface="Arial" pitchFamily="34" charset="0"/>
              <a:buChar char="•"/>
            </a:pPr>
            <a:endParaRPr lang="en-US" sz="3200" dirty="0" smtClean="0">
              <a:latin typeface="Browallia New" pitchFamily="34" charset="-34"/>
              <a:cs typeface="Browallia New" pitchFamily="34" charset="-34"/>
            </a:endParaRPr>
          </a:p>
          <a:p>
            <a:pPr lvl="0">
              <a:buClr>
                <a:schemeClr val="tx1"/>
              </a:buClr>
              <a:buSzPct val="100000"/>
              <a:buNone/>
            </a:pPr>
            <a:r>
              <a:rPr lang="en-US" sz="8600" dirty="0" smtClean="0">
                <a:latin typeface="Browallia New" pitchFamily="34" charset="-34"/>
                <a:cs typeface="Browallia New" pitchFamily="34" charset="-34"/>
              </a:rPr>
              <a:t>	If there is only one variable, it can be analyzed by using Paired                    t-test, setting reliability at not less than 90%.</a:t>
            </a:r>
          </a:p>
          <a:p>
            <a:pPr eaLnBrk="1" hangingPunct="1"/>
            <a:endParaRPr lang="th-TH" sz="3200" dirty="0" smtClean="0">
              <a:solidFill>
                <a:schemeClr val="tx1">
                  <a:lumMod val="85000"/>
                </a:schemeClr>
              </a:solidFill>
              <a:latin typeface="Browallia New" pitchFamily="34" charset="-34"/>
              <a:cs typeface="Browallia New" pitchFamily="34" charset="-34"/>
            </a:endParaRPr>
          </a:p>
        </p:txBody>
      </p:sp>
      <p:sp>
        <p:nvSpPr>
          <p:cNvPr id="32770" name="Rectangle 6"/>
          <p:cNvSpPr>
            <a:spLocks noGrp="1" noChangeArrowheads="1"/>
          </p:cNvSpPr>
          <p:nvPr>
            <p:ph type="sldNum" sz="quarter" idx="12"/>
          </p:nvPr>
        </p:nvSpPr>
        <p:spPr>
          <a:noFill/>
        </p:spPr>
        <p:txBody>
          <a:bodyPr>
            <a:normAutofit/>
          </a:bodyPr>
          <a:lstStyle/>
          <a:p>
            <a:fld id="{29F53DEB-48A8-475B-9BE6-45B33081CEFC}" type="slidenum">
              <a:rPr lang="en-US" smtClean="0"/>
              <a:pPr/>
              <a:t>9</a:t>
            </a:fld>
            <a:endParaRPr lang="th-TH" smtClean="0"/>
          </a:p>
        </p:txBody>
      </p:sp>
      <p:sp>
        <p:nvSpPr>
          <p:cNvPr id="6" name="สี่เหลี่ยมผืนผ้า 5"/>
          <p:cNvSpPr/>
          <p:nvPr/>
        </p:nvSpPr>
        <p:spPr>
          <a:xfrm>
            <a:off x="2428860" y="1500174"/>
            <a:ext cx="3429024"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lvl="0" algn="ctr"/>
            <a:r>
              <a:rPr lang="en-US" dirty="0" err="1" smtClean="0">
                <a:solidFill>
                  <a:schemeClr val="bg1"/>
                </a:solidFill>
                <a:latin typeface="Browallia New" pitchFamily="34" charset="-34"/>
                <a:cs typeface="Browallia New" pitchFamily="34" charset="-34"/>
              </a:rPr>
              <a:t>Gatherd</a:t>
            </a:r>
            <a:r>
              <a:rPr lang="en-US" dirty="0" smtClean="0">
                <a:solidFill>
                  <a:schemeClr val="bg1"/>
                </a:solidFill>
                <a:latin typeface="Browallia New" pitchFamily="34" charset="-34"/>
                <a:cs typeface="Browallia New" pitchFamily="34" charset="-34"/>
              </a:rPr>
              <a:t> all the information</a:t>
            </a:r>
          </a:p>
        </p:txBody>
      </p:sp>
      <p:sp>
        <p:nvSpPr>
          <p:cNvPr id="7" name="สี่เหลี่ยมผืนผ้า 6"/>
          <p:cNvSpPr/>
          <p:nvPr/>
        </p:nvSpPr>
        <p:spPr>
          <a:xfrm>
            <a:off x="2428860" y="2357430"/>
            <a:ext cx="3425826"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lvl="0" algn="ctr"/>
            <a:r>
              <a:rPr lang="en-US" dirty="0" smtClean="0">
                <a:solidFill>
                  <a:schemeClr val="bg1"/>
                </a:solidFill>
                <a:latin typeface="Browallia New" pitchFamily="34" charset="-34"/>
                <a:cs typeface="Browallia New" pitchFamily="34" charset="-34"/>
              </a:rPr>
              <a:t>Rechecked all the information</a:t>
            </a:r>
          </a:p>
        </p:txBody>
      </p:sp>
      <p:sp>
        <p:nvSpPr>
          <p:cNvPr id="8" name="สี่เหลี่ยมผืนผ้า 7"/>
          <p:cNvSpPr/>
          <p:nvPr/>
        </p:nvSpPr>
        <p:spPr>
          <a:xfrm>
            <a:off x="2428860" y="3286909"/>
            <a:ext cx="3429024"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lvl="0" algn="ctr"/>
            <a:r>
              <a:rPr lang="en-US" dirty="0" smtClean="0">
                <a:solidFill>
                  <a:schemeClr val="bg1"/>
                </a:solidFill>
                <a:latin typeface="Browallia New" pitchFamily="34" charset="-34"/>
                <a:cs typeface="Browallia New" pitchFamily="34" charset="-34"/>
              </a:rPr>
              <a:t>Coded the information</a:t>
            </a:r>
          </a:p>
        </p:txBody>
      </p:sp>
      <p:sp>
        <p:nvSpPr>
          <p:cNvPr id="9" name="สี่เหลี่ยมผืนผ้า 8"/>
          <p:cNvSpPr/>
          <p:nvPr/>
        </p:nvSpPr>
        <p:spPr>
          <a:xfrm>
            <a:off x="2159163" y="4214818"/>
            <a:ext cx="769763" cy="523220"/>
          </a:xfrm>
          <a:prstGeom prst="rect">
            <a:avLst/>
          </a:prstGeom>
        </p:spPr>
        <p:style>
          <a:lnRef idx="3">
            <a:schemeClr val="lt1"/>
          </a:lnRef>
          <a:fillRef idx="1">
            <a:schemeClr val="accent5"/>
          </a:fillRef>
          <a:effectRef idx="1">
            <a:schemeClr val="accent5"/>
          </a:effectRef>
          <a:fontRef idx="minor">
            <a:schemeClr val="lt1"/>
          </a:fontRef>
        </p:style>
        <p:txBody>
          <a:bodyPr wrap="none">
            <a:spAutoFit/>
          </a:bodyPr>
          <a:lstStyle/>
          <a:p>
            <a:pPr algn="ctr"/>
            <a:r>
              <a:rPr lang="en-US" dirty="0" smtClean="0">
                <a:solidFill>
                  <a:schemeClr val="bg1"/>
                </a:solidFill>
                <a:latin typeface="Browallia New" pitchFamily="34" charset="-34"/>
                <a:cs typeface="Browallia New" pitchFamily="34" charset="-34"/>
              </a:rPr>
              <a:t>Mean</a:t>
            </a:r>
            <a:endParaRPr lang="th-TH" dirty="0">
              <a:solidFill>
                <a:schemeClr val="bg1"/>
              </a:solidFill>
            </a:endParaRPr>
          </a:p>
        </p:txBody>
      </p:sp>
      <p:sp>
        <p:nvSpPr>
          <p:cNvPr id="10" name="สี่เหลี่ยมผืนผ้า 9"/>
          <p:cNvSpPr/>
          <p:nvPr/>
        </p:nvSpPr>
        <p:spPr>
          <a:xfrm>
            <a:off x="3643306" y="4214818"/>
            <a:ext cx="1031051" cy="523220"/>
          </a:xfrm>
          <a:prstGeom prst="rect">
            <a:avLst/>
          </a:prstGeom>
        </p:spPr>
        <p:style>
          <a:lnRef idx="3">
            <a:schemeClr val="lt1"/>
          </a:lnRef>
          <a:fillRef idx="1">
            <a:schemeClr val="accent5"/>
          </a:fillRef>
          <a:effectRef idx="1">
            <a:schemeClr val="accent5"/>
          </a:effectRef>
          <a:fontRef idx="minor">
            <a:schemeClr val="lt1"/>
          </a:fontRef>
        </p:style>
        <p:txBody>
          <a:bodyPr wrap="none">
            <a:spAutoFit/>
          </a:bodyPr>
          <a:lstStyle/>
          <a:p>
            <a:pPr algn="ctr"/>
            <a:r>
              <a:rPr lang="en-US" dirty="0" smtClean="0">
                <a:solidFill>
                  <a:schemeClr val="bg1"/>
                </a:solidFill>
                <a:latin typeface="Browallia New" pitchFamily="34" charset="-34"/>
                <a:cs typeface="Browallia New" pitchFamily="34" charset="-34"/>
              </a:rPr>
              <a:t>Median </a:t>
            </a:r>
            <a:endParaRPr lang="th-TH" dirty="0">
              <a:solidFill>
                <a:schemeClr val="bg1"/>
              </a:solidFill>
            </a:endParaRPr>
          </a:p>
        </p:txBody>
      </p:sp>
      <p:sp>
        <p:nvSpPr>
          <p:cNvPr id="11" name="สี่เหลี่ยมผืนผ้า 10"/>
          <p:cNvSpPr/>
          <p:nvPr/>
        </p:nvSpPr>
        <p:spPr>
          <a:xfrm>
            <a:off x="5357818" y="4214818"/>
            <a:ext cx="857256"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ctr"/>
            <a:r>
              <a:rPr lang="en-US" dirty="0" smtClean="0">
                <a:solidFill>
                  <a:schemeClr val="bg1"/>
                </a:solidFill>
                <a:latin typeface="Browallia New" pitchFamily="34" charset="-34"/>
                <a:cs typeface="Browallia New" pitchFamily="34" charset="-34"/>
              </a:rPr>
              <a:t>SD</a:t>
            </a:r>
            <a:endParaRPr lang="th-TH" dirty="0">
              <a:solidFill>
                <a:schemeClr val="bg1"/>
              </a:solidFill>
            </a:endParaRPr>
          </a:p>
        </p:txBody>
      </p:sp>
      <p:cxnSp>
        <p:nvCxnSpPr>
          <p:cNvPr id="13" name="ตัวเชื่อมต่อตรง 12"/>
          <p:cNvCxnSpPr>
            <a:stCxn id="6" idx="2"/>
            <a:endCxn id="7" idx="0"/>
          </p:cNvCxnSpPr>
          <p:nvPr/>
        </p:nvCxnSpPr>
        <p:spPr>
          <a:xfrm rot="5400000">
            <a:off x="3980573" y="2184595"/>
            <a:ext cx="324000" cy="159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ตัวเชื่อมต่อตรง 15"/>
          <p:cNvCxnSpPr>
            <a:stCxn id="7" idx="2"/>
            <a:endCxn id="8" idx="0"/>
          </p:cNvCxnSpPr>
          <p:nvPr/>
        </p:nvCxnSpPr>
        <p:spPr>
          <a:xfrm rot="16200000" flipH="1">
            <a:off x="3939443" y="3082979"/>
            <a:ext cx="406259" cy="159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ตัวเชื่อมต่อตรง 23"/>
          <p:cNvCxnSpPr/>
          <p:nvPr/>
        </p:nvCxnSpPr>
        <p:spPr>
          <a:xfrm rot="16200000" flipH="1">
            <a:off x="3941042" y="3988520"/>
            <a:ext cx="406259" cy="159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ตัวเชื่อมต่อตรง 26"/>
          <p:cNvCxnSpPr/>
          <p:nvPr/>
        </p:nvCxnSpPr>
        <p:spPr>
          <a:xfrm rot="16200000" flipH="1">
            <a:off x="2476563" y="4095676"/>
            <a:ext cx="191945" cy="159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ตัวเชื่อมต่อตรง 28"/>
          <p:cNvCxnSpPr/>
          <p:nvPr/>
        </p:nvCxnSpPr>
        <p:spPr>
          <a:xfrm rot="16200000" flipH="1">
            <a:off x="5691273" y="4095677"/>
            <a:ext cx="191945" cy="159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ตัวเชื่อมต่อตรง 29"/>
          <p:cNvCxnSpPr/>
          <p:nvPr/>
        </p:nvCxnSpPr>
        <p:spPr>
          <a:xfrm>
            <a:off x="2571736" y="4000504"/>
            <a:ext cx="3214710" cy="1588"/>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เทคนิค">
  <a:themeElements>
    <a:clrScheme name="เทคนิค">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เทคนิค">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เทคนิค">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670</TotalTime>
  <Words>1965</Words>
  <Application>Microsoft Office PowerPoint</Application>
  <PresentationFormat>นำเสนอทางหน้าจอ (4:3)</PresentationFormat>
  <Paragraphs>242</Paragraphs>
  <Slides>21</Slides>
  <Notes>15</Notes>
  <HiddenSlides>0</HiddenSlides>
  <MMClips>0</MMClips>
  <ScaleCrop>false</ScaleCrop>
  <HeadingPairs>
    <vt:vector size="4" baseType="variant">
      <vt:variant>
        <vt:lpstr>ชุดรูปแบบ</vt:lpstr>
      </vt:variant>
      <vt:variant>
        <vt:i4>1</vt:i4>
      </vt:variant>
      <vt:variant>
        <vt:lpstr>ชื่อเรื่องภาพนิ่ง</vt:lpstr>
      </vt:variant>
      <vt:variant>
        <vt:i4>21</vt:i4>
      </vt:variant>
    </vt:vector>
  </HeadingPairs>
  <TitlesOfParts>
    <vt:vector size="22" baseType="lpstr">
      <vt:lpstr>เทคนิค</vt:lpstr>
      <vt:lpstr>ภาพนิ่ง 1</vt:lpstr>
      <vt:lpstr>Objective</vt:lpstr>
      <vt:lpstr>ภาพนิ่ง 3</vt:lpstr>
      <vt:lpstr>ภาพนิ่ง 4</vt:lpstr>
      <vt:lpstr>Research Question</vt:lpstr>
      <vt:lpstr>Hypothesis</vt:lpstr>
      <vt:lpstr>Research Methodology</vt:lpstr>
      <vt:lpstr>Populations And Sample</vt:lpstr>
      <vt:lpstr>Data Analysis</vt:lpstr>
      <vt:lpstr>Research Ethics</vt:lpstr>
      <vt:lpstr>Research Results</vt:lpstr>
      <vt:lpstr>ภาพนิ่ง 12</vt:lpstr>
      <vt:lpstr>ภาพนิ่ง 13</vt:lpstr>
      <vt:lpstr>ภาพนิ่ง 14</vt:lpstr>
      <vt:lpstr>ภาพนิ่ง 15</vt:lpstr>
      <vt:lpstr>ภาพนิ่ง 16</vt:lpstr>
      <vt:lpstr>Discussion</vt:lpstr>
      <vt:lpstr>Conclusion</vt:lpstr>
      <vt:lpstr>Recommendation</vt:lpstr>
      <vt:lpstr>Reference</vt:lpstr>
      <vt:lpstr>ภาพนิ่ง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ภาพนิ่ง 1</dc:title>
  <dc:creator>it corner</dc:creator>
  <cp:lastModifiedBy>Auh</cp:lastModifiedBy>
  <cp:revision>77</cp:revision>
  <dcterms:created xsi:type="dcterms:W3CDTF">2013-12-19T10:15:06Z</dcterms:created>
  <dcterms:modified xsi:type="dcterms:W3CDTF">2013-12-24T12:16:30Z</dcterms:modified>
</cp:coreProperties>
</file>